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439" r:id="rId3"/>
    <p:sldId id="453" r:id="rId4"/>
    <p:sldId id="452" r:id="rId5"/>
    <p:sldId id="442" r:id="rId6"/>
    <p:sldId id="451" r:id="rId7"/>
    <p:sldId id="456" r:id="rId8"/>
    <p:sldId id="429" r:id="rId9"/>
    <p:sldId id="454" r:id="rId10"/>
    <p:sldId id="430" r:id="rId11"/>
    <p:sldId id="416" r:id="rId12"/>
    <p:sldId id="417" r:id="rId13"/>
    <p:sldId id="424" r:id="rId14"/>
    <p:sldId id="455" r:id="rId15"/>
    <p:sldId id="418" r:id="rId16"/>
    <p:sldId id="432" r:id="rId17"/>
    <p:sldId id="419" r:id="rId18"/>
    <p:sldId id="433" r:id="rId19"/>
    <p:sldId id="420" r:id="rId20"/>
    <p:sldId id="421" r:id="rId21"/>
    <p:sldId id="422" r:id="rId22"/>
    <p:sldId id="434" r:id="rId23"/>
    <p:sldId id="444" r:id="rId24"/>
    <p:sldId id="445" r:id="rId25"/>
    <p:sldId id="446" r:id="rId26"/>
    <p:sldId id="447" r:id="rId27"/>
    <p:sldId id="448" r:id="rId28"/>
    <p:sldId id="449" r:id="rId29"/>
    <p:sldId id="402" r:id="rId30"/>
    <p:sldId id="437" r:id="rId31"/>
    <p:sldId id="435" r:id="rId32"/>
    <p:sldId id="438" r:id="rId33"/>
    <p:sldId id="440" r:id="rId34"/>
    <p:sldId id="404" r:id="rId35"/>
    <p:sldId id="441" r:id="rId36"/>
    <p:sldId id="403" r:id="rId37"/>
    <p:sldId id="428" r:id="rId38"/>
    <p:sldId id="405" r:id="rId39"/>
    <p:sldId id="450" r:id="rId40"/>
    <p:sldId id="459" r:id="rId41"/>
    <p:sldId id="457" r:id="rId42"/>
    <p:sldId id="458" r:id="rId43"/>
    <p:sldId id="461" r:id="rId44"/>
    <p:sldId id="460" r:id="rId45"/>
    <p:sldId id="273" r:id="rId46"/>
    <p:sldId id="332" r:id="rId47"/>
    <p:sldId id="333" r:id="rId48"/>
    <p:sldId id="274" r:id="rId49"/>
    <p:sldId id="334" r:id="rId50"/>
    <p:sldId id="275" r:id="rId51"/>
    <p:sldId id="298" r:id="rId52"/>
    <p:sldId id="336" r:id="rId53"/>
    <p:sldId id="462" r:id="rId54"/>
    <p:sldId id="387" r:id="rId55"/>
    <p:sldId id="365" r:id="rId56"/>
  </p:sldIdLst>
  <p:sldSz cx="12190413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406" autoAdjust="0"/>
  </p:normalViewPr>
  <p:slideViewPr>
    <p:cSldViewPr snapToGrid="0" snapToObjects="1">
      <p:cViewPr varScale="1">
        <p:scale>
          <a:sx n="80" d="100"/>
          <a:sy n="80" d="100"/>
        </p:scale>
        <p:origin x="528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zj\Desktop\&#26032;&#24314;%20Microsoft%20Excel%20&#24037;&#20316;&#34920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zj\Desktop\&#26032;&#24314;%20Microsoft%20Excel%20&#24037;&#20316;&#3492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val>
            <c:numRef>
              <c:f>Sheet1!$A$4:$A$15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4-458C-A91C-AEC6EF415192}"/>
            </c:ext>
          </c:extLst>
        </c:ser>
        <c:ser>
          <c:idx val="1"/>
          <c:order val="1"/>
          <c:val>
            <c:numRef>
              <c:f>Sheet1!$B$4:$B$15</c:f>
              <c:numCache>
                <c:formatCode>General</c:formatCode>
                <c:ptCount val="12"/>
                <c:pt idx="1">
                  <c:v>0.18</c:v>
                </c:pt>
                <c:pt idx="2">
                  <c:v>0.16</c:v>
                </c:pt>
                <c:pt idx="3">
                  <c:v>0.15</c:v>
                </c:pt>
                <c:pt idx="4">
                  <c:v>0.13</c:v>
                </c:pt>
                <c:pt idx="5">
                  <c:v>0.11</c:v>
                </c:pt>
                <c:pt idx="6">
                  <c:v>0.09</c:v>
                </c:pt>
                <c:pt idx="7">
                  <c:v>7.0000000000000007E-2</c:v>
                </c:pt>
                <c:pt idx="8">
                  <c:v>0.06</c:v>
                </c:pt>
                <c:pt idx="9">
                  <c:v>0.03</c:v>
                </c:pt>
                <c:pt idx="10">
                  <c:v>0.02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4-458C-A91C-AEC6EF415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val>
            <c:numRef>
              <c:f>Sheet1!$A$4:$A$15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A-4C53-9CB0-6697D7C4E657}"/>
            </c:ext>
          </c:extLst>
        </c:ser>
        <c:ser>
          <c:idx val="1"/>
          <c:order val="1"/>
          <c:val>
            <c:numRef>
              <c:f>Sheet1!$B$4:$B$15</c:f>
              <c:numCache>
                <c:formatCode>General</c:formatCode>
                <c:ptCount val="12"/>
                <c:pt idx="1">
                  <c:v>0.18</c:v>
                </c:pt>
                <c:pt idx="2">
                  <c:v>0.16</c:v>
                </c:pt>
                <c:pt idx="3">
                  <c:v>0.15</c:v>
                </c:pt>
                <c:pt idx="4">
                  <c:v>0.13</c:v>
                </c:pt>
                <c:pt idx="5">
                  <c:v>0.11</c:v>
                </c:pt>
                <c:pt idx="6">
                  <c:v>0.09</c:v>
                </c:pt>
                <c:pt idx="7">
                  <c:v>7.0000000000000007E-2</c:v>
                </c:pt>
                <c:pt idx="8">
                  <c:v>0.06</c:v>
                </c:pt>
                <c:pt idx="9">
                  <c:v>0.03</c:v>
                </c:pt>
                <c:pt idx="10">
                  <c:v>0.02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A-4C53-9CB0-6697D7C4E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91441-AE8F-1947-9480-EDECB4939565}" type="datetimeFigureOut">
              <a:rPr kumimoji="1" lang="zh-CN" altLang="en-US" smtClean="0"/>
              <a:t>2023/8/11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877DE-0376-664B-BE9D-0C3A550D0F2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052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DA262-2908-4244-9D9E-6056BF5E482C}" type="datetimeFigureOut">
              <a:rPr kumimoji="1" lang="zh-CN" altLang="en-US" smtClean="0"/>
              <a:t>2023/8/11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3E541-DEE8-1641-AC99-DCD722DB49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852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我采取的课堂思政方式是“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润物细无声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”，大学生都有独立思考的能力，容易有逆反心理，特别反感将主流思想强加给他们。他们会把“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心灵鸡汤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”，当成是“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心灵毒药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”。我认为，不应该采用一整段时间刻意进行思政教育，而应该在每个可能与思政结合的知识点，采用知识点回顾或拓展的方式，巧妙进行知识点结合。因此，我的课题思政特点是“点多面散”。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89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0465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821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个体的小目标要与集体的大目标相符合，最终才能达到最优。因此，我们在设定自己的小目标时，一定要与时代相结合，要与中华民族伟大复兴的总目标相结合。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821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821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变异才会有突破，有变异生物才能进化，算法才能找到最优解。因此，如果你有某些跟常人不一样的地方，千万不要自卑，那说不定就是“天赋异禀”，是上天的眷顾。另一方面，如果生活中发生了一些突然变故，不要慌乱，要从容淡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444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这里讲两个问题：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6B7F7-E241-46BA-9C78-E3D4361901D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42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6B7F7-E241-46BA-9C78-E3D4361901D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82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622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其本质是一种高效、并行、全局搜索的方法，能在搜索过程中自动获取和积累有关搜索空间的知识，并自适应地控制搜索过程以求得最佳解。 遗传算法有趣的应用有很多，诸如：寻路问题，八数码问题，囚犯困境，动作控制，找，</a:t>
            </a:r>
            <a:r>
              <a:rPr lang="en-US" altLang="zh-CN" dirty="0" err="1"/>
              <a:t>TSP</a:t>
            </a:r>
            <a:r>
              <a:rPr lang="en-US" altLang="zh-CN" dirty="0"/>
              <a:t> </a:t>
            </a:r>
            <a:r>
              <a:rPr lang="zh-CN" altLang="en-US" dirty="0"/>
              <a:t>问题，生产调度问题，人工生命模拟等。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62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其本质是一种高效、并行、全局搜索的方法，能在搜索过程中自动获取和积累有关搜索空间的知识，并自适应地控制搜索过程以求得最佳解。 遗传算法有趣的应用有很多，诸如：寻路问题，八数码问题，囚犯困境，动作控制，找，</a:t>
            </a:r>
            <a:r>
              <a:rPr lang="en-US" altLang="zh-CN" dirty="0" err="1"/>
              <a:t>TSP</a:t>
            </a:r>
            <a:r>
              <a:rPr lang="en-US" altLang="zh-CN" dirty="0"/>
              <a:t> </a:t>
            </a:r>
            <a:r>
              <a:rPr lang="zh-CN" altLang="en-US" dirty="0"/>
              <a:t>问题，生产调度问题，人工生命模拟等。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622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其本质是一种高效、并行、全局搜索的方法，能在搜索过程中自动获取和积累有关搜索空间的知识，并自适应地控制搜索过程以求得最佳解。 遗传算法有趣的应用有很多，诸如：寻路问题，八数码问题，囚犯困境，动作控制，找，</a:t>
            </a:r>
            <a:r>
              <a:rPr lang="en-US" altLang="zh-CN" dirty="0" err="1"/>
              <a:t>TSP</a:t>
            </a:r>
            <a:r>
              <a:rPr lang="en-US" altLang="zh-CN" dirty="0"/>
              <a:t> </a:t>
            </a:r>
            <a:r>
              <a:rPr lang="zh-CN" altLang="en-US" dirty="0"/>
              <a:t>问题，生产调度问题，人工生命模拟等。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622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622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这里讲两个问题：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6B7F7-E241-46BA-9C78-E3D4361901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42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这里讲两个问题：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6B7F7-E241-46BA-9C78-E3D4361901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42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3E541-DEE8-1641-AC99-DCD722DB493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046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76530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_深色">
    <p:bg>
      <p:bgPr>
        <a:gradFill>
          <a:gsLst>
            <a:gs pos="60000">
              <a:srgbClr val="4EC17B"/>
            </a:gs>
            <a:gs pos="30000">
              <a:srgbClr val="159598"/>
            </a:gs>
            <a:gs pos="0">
              <a:srgbClr val="016385"/>
            </a:gs>
            <a:gs pos="100000">
              <a:srgbClr val="CEF17C"/>
            </a:gs>
            <a:gs pos="85000">
              <a:srgbClr val="6DD56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>
            <a:spLocks noChangeAspect="1"/>
          </p:cNvSpPr>
          <p:nvPr/>
        </p:nvSpPr>
        <p:spPr>
          <a:xfrm rot="10800000" flipH="1">
            <a:off x="2" y="2"/>
            <a:ext cx="3599531" cy="5963475"/>
          </a:xfrm>
          <a:prstGeom prst="rtTriangle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>
            <a:spLocks noChangeAspect="1"/>
          </p:cNvSpPr>
          <p:nvPr/>
        </p:nvSpPr>
        <p:spPr>
          <a:xfrm rot="10800000" flipH="1">
            <a:off x="1" y="0"/>
            <a:ext cx="3059602" cy="5068950"/>
          </a:xfrm>
          <a:prstGeom prst="rt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0" y="6714000"/>
            <a:ext cx="12190413" cy="144000"/>
            <a:chOff x="0" y="6245157"/>
            <a:chExt cx="12192000" cy="144000"/>
          </a:xfrm>
        </p:grpSpPr>
        <p:sp>
          <p:nvSpPr>
            <p:cNvPr id="15" name="矩形 14"/>
            <p:cNvSpPr/>
            <p:nvPr userDrawn="1"/>
          </p:nvSpPr>
          <p:spPr>
            <a:xfrm>
              <a:off x="4877400" y="6245157"/>
              <a:ext cx="2437200" cy="144000"/>
            </a:xfrm>
            <a:prstGeom prst="rect">
              <a:avLst/>
            </a:prstGeom>
            <a:solidFill>
              <a:srgbClr val="4EC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7314600" y="6245157"/>
              <a:ext cx="2437200" cy="144000"/>
            </a:xfrm>
            <a:prstGeom prst="rect">
              <a:avLst/>
            </a:prstGeom>
            <a:solidFill>
              <a:srgbClr val="6DD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2440200" y="6245157"/>
              <a:ext cx="2437200" cy="144000"/>
            </a:xfrm>
            <a:prstGeom prst="rect">
              <a:avLst/>
            </a:prstGeom>
            <a:solidFill>
              <a:srgbClr val="15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9751800" y="6245157"/>
              <a:ext cx="2440200" cy="144000"/>
            </a:xfrm>
            <a:prstGeom prst="rect">
              <a:avLst/>
            </a:prstGeom>
            <a:solidFill>
              <a:srgbClr val="CEF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0" y="6245157"/>
              <a:ext cx="2437200" cy="144000"/>
            </a:xfrm>
            <a:prstGeom prst="rect">
              <a:avLst/>
            </a:prstGeom>
            <a:solidFill>
              <a:srgbClr val="0163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99886" y="607550"/>
            <a:ext cx="1030806" cy="461475"/>
            <a:chOff x="903923" y="1475919"/>
            <a:chExt cx="1030940" cy="461475"/>
          </a:xfrm>
        </p:grpSpPr>
        <p:sp>
          <p:nvSpPr>
            <p:cNvPr id="22" name="椭圆 21"/>
            <p:cNvSpPr/>
            <p:nvPr userDrawn="1"/>
          </p:nvSpPr>
          <p:spPr>
            <a:xfrm>
              <a:off x="1176699" y="1649394"/>
              <a:ext cx="234000" cy="234000"/>
            </a:xfrm>
            <a:prstGeom prst="ellipse">
              <a:avLst/>
            </a:prstGeom>
            <a:solidFill>
              <a:srgbClr val="C9DF11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995498" y="1829394"/>
              <a:ext cx="108000" cy="108000"/>
            </a:xfrm>
            <a:prstGeom prst="ellipse">
              <a:avLst/>
            </a:prstGeom>
            <a:solidFill>
              <a:srgbClr val="8ADCDE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 userDrawn="1"/>
          </p:nvSpPr>
          <p:spPr>
            <a:xfrm>
              <a:off x="1683475" y="1597056"/>
              <a:ext cx="216000" cy="216000"/>
            </a:xfrm>
            <a:prstGeom prst="ellipse">
              <a:avLst/>
            </a:prstGeom>
            <a:solidFill>
              <a:srgbClr val="8ADCDE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1454113" y="1676394"/>
              <a:ext cx="90000" cy="90000"/>
            </a:xfrm>
            <a:prstGeom prst="ellipse">
              <a:avLst/>
            </a:prstGeom>
            <a:solidFill>
              <a:srgbClr val="A0D02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1844863" y="1847394"/>
              <a:ext cx="90000" cy="90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 userDrawn="1"/>
          </p:nvSpPr>
          <p:spPr>
            <a:xfrm>
              <a:off x="903923" y="1718862"/>
              <a:ext cx="72000" cy="72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 userDrawn="1"/>
          </p:nvSpPr>
          <p:spPr>
            <a:xfrm>
              <a:off x="1484274" y="1475919"/>
              <a:ext cx="144000" cy="144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2087728" y="374820"/>
            <a:ext cx="7810983" cy="923731"/>
          </a:xfrm>
          <a:noFill/>
        </p:spPr>
        <p:txBody>
          <a:bodyPr vert="horz" lIns="36000" tIns="36000" rIns="36000" bIns="36000" rtlCol="0" anchor="ctr">
            <a:normAutofit/>
          </a:bodyPr>
          <a:lstStyle>
            <a:lvl1pPr>
              <a:defRPr lang="zh-CN" altLang="en-US" sz="3200" b="0"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rgbClr val="FFFFCC"/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10879612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B2B4-46C2-6D47-99F7-9D5D7B8C642B}" type="datetimeFigureOut">
              <a:rPr kumimoji="1" lang="zh-CN" altLang="en-US" smtClean="0"/>
              <a:t>2023/8/11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8841-FEBB-A842-9498-85527D64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1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09738"/>
            <a:ext cx="1051423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89466"/>
            <a:ext cx="1051423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15E2-57B3-4AC6-914A-C2B7E9601589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88341-D0DF-453C-97BF-24B52BBD5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bg>
      <p:bgPr>
        <a:gradFill flip="none" rotWithShape="1">
          <a:gsLst>
            <a:gs pos="60000">
              <a:srgbClr val="4EC17B"/>
            </a:gs>
            <a:gs pos="0">
              <a:srgbClr val="0C7E8F"/>
            </a:gs>
            <a:gs pos="30000">
              <a:srgbClr val="159598"/>
            </a:gs>
            <a:gs pos="100000">
              <a:srgbClr val="CEF17C"/>
            </a:gs>
            <a:gs pos="85000">
              <a:srgbClr val="6DD56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0"/>
            <a:ext cx="8458899" cy="6858000"/>
            <a:chOff x="0" y="0"/>
            <a:chExt cx="9359999" cy="6858000"/>
          </a:xfrm>
          <a:gradFill flip="none" rotWithShape="1">
            <a:gsLst>
              <a:gs pos="25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2700000" scaled="1"/>
            <a:tileRect/>
          </a:gradFill>
        </p:grpSpPr>
        <p:sp>
          <p:nvSpPr>
            <p:cNvPr id="13" name="矩形 12"/>
            <p:cNvSpPr/>
            <p:nvPr userDrawn="1"/>
          </p:nvSpPr>
          <p:spPr>
            <a:xfrm>
              <a:off x="0" y="0"/>
              <a:ext cx="2520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 userDrawn="1"/>
          </p:nvSpPr>
          <p:spPr>
            <a:xfrm>
              <a:off x="2519999" y="0"/>
              <a:ext cx="6840000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531280" y="0"/>
            <a:ext cx="6659133" cy="6858000"/>
            <a:chOff x="5531999" y="0"/>
            <a:chExt cx="6660000" cy="6858000"/>
          </a:xfrm>
          <a:gradFill flip="none" rotWithShape="1">
            <a:gsLst>
              <a:gs pos="25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0" scaled="1"/>
            <a:tileRect/>
          </a:gradFill>
        </p:grpSpPr>
        <p:sp>
          <p:nvSpPr>
            <p:cNvPr id="21" name="矩形 20"/>
            <p:cNvSpPr/>
            <p:nvPr userDrawn="1"/>
          </p:nvSpPr>
          <p:spPr>
            <a:xfrm>
              <a:off x="9671999" y="0"/>
              <a:ext cx="2520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 userDrawn="1"/>
          </p:nvSpPr>
          <p:spPr>
            <a:xfrm flipH="1">
              <a:off x="5531999" y="0"/>
              <a:ext cx="4140000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825172"/>
            <a:ext cx="9142810" cy="1440000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600" b="1">
                <a:solidFill>
                  <a:schemeClr val="bg1"/>
                </a:solidFill>
                <a:effectLst>
                  <a:glow rad="63500">
                    <a:srgbClr val="46B97A">
                      <a:alpha val="5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370761"/>
            <a:ext cx="9142810" cy="14400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071210" y="0"/>
            <a:ext cx="6119203" cy="6858000"/>
            <a:chOff x="6086279" y="0"/>
            <a:chExt cx="6120000" cy="6858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1"/>
            <a:tileRect/>
          </a:gradFill>
        </p:grpSpPr>
        <p:sp>
          <p:nvSpPr>
            <p:cNvPr id="17" name="矩形 16"/>
            <p:cNvSpPr/>
            <p:nvPr userDrawn="1"/>
          </p:nvSpPr>
          <p:spPr>
            <a:xfrm>
              <a:off x="10226279" y="0"/>
              <a:ext cx="1980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/>
            <p:cNvSpPr/>
            <p:nvPr userDrawn="1"/>
          </p:nvSpPr>
          <p:spPr>
            <a:xfrm flipH="1">
              <a:off x="6086279" y="0"/>
              <a:ext cx="4140000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9" y="2962154"/>
            <a:ext cx="5942838" cy="6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4884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92" y="3133207"/>
            <a:ext cx="10514231" cy="1659618"/>
          </a:xfrm>
        </p:spPr>
        <p:txBody>
          <a:bodyPr vert="horz" lIns="36000" tIns="36000" rIns="36000" bIns="36000" rtlCol="0" anchor="t" anchorCtr="0">
            <a:normAutofit/>
          </a:bodyPr>
          <a:lstStyle>
            <a:lvl1pPr algn="ctr">
              <a:lnSpc>
                <a:spcPct val="100000"/>
              </a:lnSpc>
              <a:defRPr lang="zh-CN" altLang="en-US" sz="3200" b="0" dirty="0">
                <a:gradFill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838095" y="5691674"/>
            <a:ext cx="10514230" cy="811764"/>
          </a:xfrm>
        </p:spPr>
        <p:txBody>
          <a:bodyPr anchor="b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1481524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217229" y="2171960"/>
            <a:ext cx="2136952" cy="3228392"/>
          </a:xfrm>
          <a:noFill/>
        </p:spPr>
        <p:txBody>
          <a:bodyPr lIns="36000" tIns="36000" rIns="36000" bIns="3600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2300410" y="1918478"/>
            <a:ext cx="1053769" cy="1070684"/>
          </a:xfrm>
          <a:effectLst/>
        </p:spPr>
        <p:txBody>
          <a:bodyPr vert="horz" lIns="36000" tIns="36000" rIns="36000" bIns="36000" rtlCol="0" anchor="b" anchorCtr="0"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FontTx/>
              <a:buNone/>
              <a:defRPr lang="zh-CN" altLang="en-US" sz="6000" dirty="0">
                <a:gradFill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</a:gradFill>
                <a:effectLst>
                  <a:glow rad="38100">
                    <a:schemeClr val="bg1">
                      <a:alpha val="60000"/>
                    </a:schemeClr>
                  </a:glo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marL="0" lvl="0" indent="0" algn="r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756898" y="2171959"/>
            <a:ext cx="2136952" cy="3228392"/>
          </a:xfrm>
          <a:noFill/>
        </p:spPr>
        <p:txBody>
          <a:bodyPr lIns="36000" tIns="36000" rIns="36000" bIns="3600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836680" y="1918478"/>
            <a:ext cx="1053769" cy="1070684"/>
          </a:xfrm>
          <a:effectLst/>
        </p:spPr>
        <p:txBody>
          <a:bodyPr vert="horz" lIns="36000" tIns="36000" rIns="36000" bIns="36000" rtlCol="0" anchor="b" anchorCtr="0"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FontTx/>
              <a:buNone/>
              <a:defRPr lang="zh-CN" altLang="en-US" sz="6000" dirty="0">
                <a:gradFill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</a:gradFill>
                <a:effectLst>
                  <a:glow rad="38100">
                    <a:schemeClr val="bg1">
                      <a:alpha val="60000"/>
                    </a:schemeClr>
                  </a:glo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marL="0" lvl="0" indent="0" algn="r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6296568" y="2171959"/>
            <a:ext cx="2136952" cy="3228392"/>
          </a:xfrm>
          <a:noFill/>
        </p:spPr>
        <p:txBody>
          <a:bodyPr lIns="36000" tIns="36000" rIns="36000" bIns="3600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7379749" y="1918478"/>
            <a:ext cx="1053769" cy="1070684"/>
          </a:xfrm>
          <a:effectLst/>
        </p:spPr>
        <p:txBody>
          <a:bodyPr vert="horz" lIns="36000" tIns="36000" rIns="36000" bIns="36000" rtlCol="0" anchor="b" anchorCtr="0"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FontTx/>
              <a:buNone/>
              <a:defRPr lang="zh-CN" altLang="en-US" sz="6000" dirty="0">
                <a:gradFill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</a:gradFill>
                <a:effectLst>
                  <a:glow rad="38100">
                    <a:schemeClr val="bg1">
                      <a:alpha val="60000"/>
                    </a:schemeClr>
                  </a:glo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marL="0" lvl="0" indent="0" algn="r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836237" y="2171959"/>
            <a:ext cx="2136952" cy="3228392"/>
          </a:xfrm>
          <a:noFill/>
        </p:spPr>
        <p:txBody>
          <a:bodyPr lIns="36000" tIns="36000" rIns="36000" bIns="3600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9919418" y="1918478"/>
            <a:ext cx="1053769" cy="1070684"/>
          </a:xfrm>
          <a:effectLst/>
        </p:spPr>
        <p:txBody>
          <a:bodyPr vert="horz" lIns="36000" tIns="36000" rIns="36000" bIns="36000" rtlCol="0" anchor="b" anchorCtr="0">
            <a:noAutofit/>
          </a:bodyPr>
          <a:lstStyle>
            <a:lvl1pPr marL="228600" indent="-228600" algn="r">
              <a:lnSpc>
                <a:spcPct val="100000"/>
              </a:lnSpc>
              <a:spcBef>
                <a:spcPts val="0"/>
              </a:spcBef>
              <a:buFontTx/>
              <a:buNone/>
              <a:defRPr lang="zh-CN" altLang="en-US" sz="6000" dirty="0">
                <a:gradFill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</a:gradFill>
                <a:effectLst>
                  <a:glow rad="38100">
                    <a:schemeClr val="bg1">
                      <a:alpha val="60000"/>
                    </a:schemeClr>
                  </a:glo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marL="0" lvl="0" indent="0" algn="r"/>
            <a:r>
              <a:rPr lang="en-US" altLang="zh-CN" dirty="0"/>
              <a:t>00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" y="2"/>
            <a:ext cx="3599531" cy="5963475"/>
            <a:chOff x="1" y="0"/>
            <a:chExt cx="3600000" cy="5963475"/>
          </a:xfrm>
        </p:grpSpPr>
        <p:sp>
          <p:nvSpPr>
            <p:cNvPr id="17" name="直角三角形 16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2087728" y="374820"/>
            <a:ext cx="7810983" cy="923731"/>
          </a:xfrm>
        </p:spPr>
        <p:txBody>
          <a:bodyPr lIns="36000" tIns="36000" rIns="36000" bIns="36000">
            <a:normAutofit/>
          </a:bodyPr>
          <a:lstStyle>
            <a:lvl1pPr>
              <a:lnSpc>
                <a:spcPct val="100000"/>
              </a:lnSpc>
              <a:defRPr sz="3200" b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6714000"/>
            <a:ext cx="12190413" cy="144000"/>
            <a:chOff x="0" y="6245157"/>
            <a:chExt cx="12192000" cy="144000"/>
          </a:xfrm>
        </p:grpSpPr>
        <p:sp>
          <p:nvSpPr>
            <p:cNvPr id="21" name="矩形 20"/>
            <p:cNvSpPr/>
            <p:nvPr userDrawn="1"/>
          </p:nvSpPr>
          <p:spPr>
            <a:xfrm>
              <a:off x="4877400" y="6245157"/>
              <a:ext cx="2437200" cy="144000"/>
            </a:xfrm>
            <a:prstGeom prst="rect">
              <a:avLst/>
            </a:prstGeom>
            <a:solidFill>
              <a:srgbClr val="4EC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7314600" y="6245157"/>
              <a:ext cx="2437200" cy="144000"/>
            </a:xfrm>
            <a:prstGeom prst="rect">
              <a:avLst/>
            </a:prstGeom>
            <a:solidFill>
              <a:srgbClr val="6DD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2440200" y="6245157"/>
              <a:ext cx="2437200" cy="144000"/>
            </a:xfrm>
            <a:prstGeom prst="rect">
              <a:avLst/>
            </a:prstGeom>
            <a:solidFill>
              <a:srgbClr val="15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9751800" y="6245157"/>
              <a:ext cx="2440200" cy="144000"/>
            </a:xfrm>
            <a:prstGeom prst="rect">
              <a:avLst/>
            </a:prstGeom>
            <a:solidFill>
              <a:srgbClr val="CEF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0" y="6245157"/>
              <a:ext cx="2437200" cy="144000"/>
            </a:xfrm>
            <a:prstGeom prst="rect">
              <a:avLst/>
            </a:prstGeom>
            <a:solidFill>
              <a:srgbClr val="0163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99886" y="607550"/>
            <a:ext cx="1030806" cy="461475"/>
            <a:chOff x="903923" y="1475919"/>
            <a:chExt cx="1030940" cy="461475"/>
          </a:xfrm>
        </p:grpSpPr>
        <p:sp>
          <p:nvSpPr>
            <p:cNvPr id="28" name="椭圆 27"/>
            <p:cNvSpPr/>
            <p:nvPr userDrawn="1"/>
          </p:nvSpPr>
          <p:spPr>
            <a:xfrm>
              <a:off x="1176699" y="1649394"/>
              <a:ext cx="234000" cy="234000"/>
            </a:xfrm>
            <a:prstGeom prst="ellipse">
              <a:avLst/>
            </a:prstGeom>
            <a:solidFill>
              <a:srgbClr val="C9DF11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 userDrawn="1"/>
          </p:nvSpPr>
          <p:spPr>
            <a:xfrm>
              <a:off x="995498" y="1829394"/>
              <a:ext cx="108000" cy="108000"/>
            </a:xfrm>
            <a:prstGeom prst="ellipse">
              <a:avLst/>
            </a:prstGeom>
            <a:solidFill>
              <a:srgbClr val="159598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 userDrawn="1"/>
          </p:nvSpPr>
          <p:spPr>
            <a:xfrm>
              <a:off x="1683475" y="1597056"/>
              <a:ext cx="216000" cy="216000"/>
            </a:xfrm>
            <a:prstGeom prst="ellipse">
              <a:avLst/>
            </a:prstGeom>
            <a:solidFill>
              <a:srgbClr val="159598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 userDrawn="1"/>
          </p:nvSpPr>
          <p:spPr>
            <a:xfrm>
              <a:off x="1454113" y="1676394"/>
              <a:ext cx="90000" cy="90000"/>
            </a:xfrm>
            <a:prstGeom prst="ellipse">
              <a:avLst/>
            </a:prstGeom>
            <a:solidFill>
              <a:srgbClr val="A0D02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 userDrawn="1"/>
          </p:nvSpPr>
          <p:spPr>
            <a:xfrm>
              <a:off x="1844863" y="1847394"/>
              <a:ext cx="90000" cy="90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 userDrawn="1"/>
          </p:nvSpPr>
          <p:spPr>
            <a:xfrm>
              <a:off x="903923" y="1718862"/>
              <a:ext cx="72000" cy="72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 userDrawn="1"/>
          </p:nvSpPr>
          <p:spPr>
            <a:xfrm>
              <a:off x="1484274" y="1475919"/>
              <a:ext cx="144000" cy="144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7539556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4663148" y="3288003"/>
            <a:ext cx="2864124" cy="1436915"/>
          </a:xfrm>
        </p:spPr>
        <p:txBody>
          <a:bodyPr vert="horz" lIns="36000" tIns="36000" rIns="36000" b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2800" b="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7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5026733" y="2108720"/>
            <a:ext cx="2136952" cy="1688845"/>
          </a:xfrm>
        </p:spPr>
        <p:txBody>
          <a:bodyPr vert="horz" lIns="36000" tIns="36000" rIns="36000" b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9600" b="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zh-CN" dirty="0"/>
              <a:t>00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8770858" y="1192700"/>
            <a:ext cx="3419555" cy="5665300"/>
            <a:chOff x="8772000" y="1192700"/>
            <a:chExt cx="3420000" cy="5665300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flipH="1">
              <a:off x="8772000" y="1192700"/>
              <a:ext cx="3420000" cy="5665300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>
              <a:spLocks noChangeAspect="1"/>
            </p:cNvSpPr>
            <p:nvPr userDrawn="1"/>
          </p:nvSpPr>
          <p:spPr>
            <a:xfrm flipH="1">
              <a:off x="9312000" y="2087225"/>
              <a:ext cx="2880000" cy="4770775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" y="2"/>
            <a:ext cx="3599531" cy="5963475"/>
            <a:chOff x="1" y="0"/>
            <a:chExt cx="3600000" cy="5963475"/>
          </a:xfrm>
        </p:grpSpPr>
        <p:sp>
          <p:nvSpPr>
            <p:cNvPr id="11" name="直角三角形 10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73" y="1627630"/>
            <a:ext cx="3602274" cy="36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15496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_浅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" y="2"/>
            <a:ext cx="3599531" cy="5963475"/>
            <a:chOff x="1" y="0"/>
            <a:chExt cx="3600000" cy="5963475"/>
          </a:xfrm>
        </p:grpSpPr>
        <p:sp>
          <p:nvSpPr>
            <p:cNvPr id="25" name="直角三角形 24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087728" y="374820"/>
            <a:ext cx="7810983" cy="923731"/>
          </a:xfrm>
        </p:spPr>
        <p:txBody>
          <a:bodyPr lIns="36000" tIns="36000" rIns="36000" bIns="36000">
            <a:normAutofit/>
          </a:bodyPr>
          <a:lstStyle>
            <a:lvl1pPr>
              <a:lnSpc>
                <a:spcPct val="100000"/>
              </a:lnSpc>
              <a:defRPr sz="3200" b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5038069" y="1973621"/>
            <a:ext cx="6623138" cy="612645"/>
          </a:xfrm>
          <a:gradFill>
            <a:gsLst>
              <a:gs pos="0">
                <a:srgbClr val="159598"/>
              </a:gs>
              <a:gs pos="100000">
                <a:srgbClr val="6DD562"/>
              </a:gs>
            </a:gsLst>
            <a:lin ang="0" scaled="1"/>
          </a:gradFill>
        </p:spPr>
        <p:txBody>
          <a:bodyPr lIns="90000" tIns="90000" rIns="90000" bIns="9000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5038069" y="2836506"/>
            <a:ext cx="6623138" cy="923330"/>
          </a:xfrm>
        </p:spPr>
        <p:txBody>
          <a:bodyPr lIns="0" tIns="0" rIns="0" bIns="0" anchor="ctr" anchorCtr="0">
            <a:spAutoFit/>
          </a:bodyPr>
          <a:lstStyle>
            <a:lvl1pPr marL="0" indent="0">
              <a:lnSpc>
                <a:spcPct val="125000"/>
              </a:lnSpc>
              <a:spcBef>
                <a:spcPts val="1200"/>
              </a:spcBef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5000"/>
              </a:lnSpc>
              <a:spcBef>
                <a:spcPts val="1200"/>
              </a:spcBef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6714000"/>
            <a:ext cx="12190413" cy="144000"/>
            <a:chOff x="0" y="6245157"/>
            <a:chExt cx="12192000" cy="144000"/>
          </a:xfrm>
        </p:grpSpPr>
        <p:sp>
          <p:nvSpPr>
            <p:cNvPr id="2" name="矩形 1"/>
            <p:cNvSpPr/>
            <p:nvPr userDrawn="1"/>
          </p:nvSpPr>
          <p:spPr>
            <a:xfrm>
              <a:off x="4877400" y="6245157"/>
              <a:ext cx="2437200" cy="144000"/>
            </a:xfrm>
            <a:prstGeom prst="rect">
              <a:avLst/>
            </a:prstGeom>
            <a:solidFill>
              <a:srgbClr val="4EC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7314600" y="6245157"/>
              <a:ext cx="2437200" cy="144000"/>
            </a:xfrm>
            <a:prstGeom prst="rect">
              <a:avLst/>
            </a:prstGeom>
            <a:solidFill>
              <a:srgbClr val="6DD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2440200" y="6245157"/>
              <a:ext cx="2437200" cy="144000"/>
            </a:xfrm>
            <a:prstGeom prst="rect">
              <a:avLst/>
            </a:prstGeom>
            <a:solidFill>
              <a:srgbClr val="15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751800" y="6245157"/>
              <a:ext cx="2440200" cy="144000"/>
            </a:xfrm>
            <a:prstGeom prst="rect">
              <a:avLst/>
            </a:prstGeom>
            <a:solidFill>
              <a:srgbClr val="CEF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6245157"/>
              <a:ext cx="2437200" cy="144000"/>
            </a:xfrm>
            <a:prstGeom prst="rect">
              <a:avLst/>
            </a:prstGeom>
            <a:solidFill>
              <a:srgbClr val="0163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9886" y="607550"/>
            <a:ext cx="1030806" cy="461475"/>
            <a:chOff x="903923" y="1475919"/>
            <a:chExt cx="1030940" cy="461475"/>
          </a:xfrm>
        </p:grpSpPr>
        <p:sp>
          <p:nvSpPr>
            <p:cNvPr id="4" name="椭圆 3"/>
            <p:cNvSpPr/>
            <p:nvPr userDrawn="1"/>
          </p:nvSpPr>
          <p:spPr>
            <a:xfrm>
              <a:off x="1176699" y="1649394"/>
              <a:ext cx="234000" cy="234000"/>
            </a:xfrm>
            <a:prstGeom prst="ellipse">
              <a:avLst/>
            </a:prstGeom>
            <a:solidFill>
              <a:srgbClr val="C9DF11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995498" y="1829394"/>
              <a:ext cx="108000" cy="108000"/>
            </a:xfrm>
            <a:prstGeom prst="ellipse">
              <a:avLst/>
            </a:prstGeom>
            <a:solidFill>
              <a:srgbClr val="159598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1683475" y="1597056"/>
              <a:ext cx="216000" cy="216000"/>
            </a:xfrm>
            <a:prstGeom prst="ellipse">
              <a:avLst/>
            </a:prstGeom>
            <a:solidFill>
              <a:srgbClr val="159598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454113" y="1676394"/>
              <a:ext cx="90000" cy="90000"/>
            </a:xfrm>
            <a:prstGeom prst="ellipse">
              <a:avLst/>
            </a:prstGeom>
            <a:solidFill>
              <a:srgbClr val="A0D02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1844863" y="1847394"/>
              <a:ext cx="90000" cy="90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903923" y="1718862"/>
              <a:ext cx="72000" cy="72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1484274" y="1475919"/>
              <a:ext cx="144000" cy="144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961005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_浅色_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2" y="2"/>
            <a:ext cx="3599531" cy="5963475"/>
            <a:chOff x="1" y="0"/>
            <a:chExt cx="3600000" cy="5963475"/>
          </a:xfrm>
        </p:grpSpPr>
        <p:sp>
          <p:nvSpPr>
            <p:cNvPr id="25" name="直角三角形 24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087728" y="374820"/>
            <a:ext cx="7810983" cy="923731"/>
          </a:xfrm>
        </p:spPr>
        <p:txBody>
          <a:bodyPr lIns="36000" tIns="36000" rIns="36000" bIns="36000">
            <a:normAutofit/>
          </a:bodyPr>
          <a:lstStyle>
            <a:lvl1pPr>
              <a:lnSpc>
                <a:spcPct val="100000"/>
              </a:lnSpc>
              <a:defRPr sz="3200" b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6714000"/>
            <a:ext cx="12190413" cy="144000"/>
            <a:chOff x="0" y="6245157"/>
            <a:chExt cx="12192000" cy="144000"/>
          </a:xfrm>
        </p:grpSpPr>
        <p:sp>
          <p:nvSpPr>
            <p:cNvPr id="2" name="矩形 1"/>
            <p:cNvSpPr/>
            <p:nvPr userDrawn="1"/>
          </p:nvSpPr>
          <p:spPr>
            <a:xfrm>
              <a:off x="4877400" y="6245157"/>
              <a:ext cx="2437200" cy="144000"/>
            </a:xfrm>
            <a:prstGeom prst="rect">
              <a:avLst/>
            </a:prstGeom>
            <a:solidFill>
              <a:srgbClr val="4EC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7314600" y="6245157"/>
              <a:ext cx="2437200" cy="144000"/>
            </a:xfrm>
            <a:prstGeom prst="rect">
              <a:avLst/>
            </a:prstGeom>
            <a:solidFill>
              <a:srgbClr val="6DD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2440200" y="6245157"/>
              <a:ext cx="2437200" cy="144000"/>
            </a:xfrm>
            <a:prstGeom prst="rect">
              <a:avLst/>
            </a:prstGeom>
            <a:solidFill>
              <a:srgbClr val="15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751800" y="6245157"/>
              <a:ext cx="2440200" cy="144000"/>
            </a:xfrm>
            <a:prstGeom prst="rect">
              <a:avLst/>
            </a:prstGeom>
            <a:solidFill>
              <a:srgbClr val="CEF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6245157"/>
              <a:ext cx="2437200" cy="144000"/>
            </a:xfrm>
            <a:prstGeom prst="rect">
              <a:avLst/>
            </a:prstGeom>
            <a:solidFill>
              <a:srgbClr val="0163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9886" y="607550"/>
            <a:ext cx="1030806" cy="461475"/>
            <a:chOff x="903923" y="1475919"/>
            <a:chExt cx="1030940" cy="461475"/>
          </a:xfrm>
        </p:grpSpPr>
        <p:sp>
          <p:nvSpPr>
            <p:cNvPr id="4" name="椭圆 3"/>
            <p:cNvSpPr/>
            <p:nvPr userDrawn="1"/>
          </p:nvSpPr>
          <p:spPr>
            <a:xfrm>
              <a:off x="1176699" y="1649394"/>
              <a:ext cx="234000" cy="234000"/>
            </a:xfrm>
            <a:prstGeom prst="ellipse">
              <a:avLst/>
            </a:prstGeom>
            <a:solidFill>
              <a:srgbClr val="C9DF11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995498" y="1829394"/>
              <a:ext cx="108000" cy="108000"/>
            </a:xfrm>
            <a:prstGeom prst="ellipse">
              <a:avLst/>
            </a:prstGeom>
            <a:solidFill>
              <a:srgbClr val="159598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1683475" y="1597056"/>
              <a:ext cx="216000" cy="216000"/>
            </a:xfrm>
            <a:prstGeom prst="ellipse">
              <a:avLst/>
            </a:prstGeom>
            <a:solidFill>
              <a:srgbClr val="159598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454113" y="1676394"/>
              <a:ext cx="90000" cy="90000"/>
            </a:xfrm>
            <a:prstGeom prst="ellipse">
              <a:avLst/>
            </a:prstGeom>
            <a:solidFill>
              <a:srgbClr val="A0D02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1844863" y="1847394"/>
              <a:ext cx="90000" cy="90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903923" y="1718862"/>
              <a:ext cx="72000" cy="72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1484274" y="1475919"/>
              <a:ext cx="144000" cy="144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8764725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_浅色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476752" y="979025"/>
            <a:ext cx="3599531" cy="5963475"/>
            <a:chOff x="1" y="0"/>
            <a:chExt cx="3600000" cy="5963475"/>
          </a:xfrm>
        </p:grpSpPr>
        <p:sp>
          <p:nvSpPr>
            <p:cNvPr id="25" name="直角三角形 24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087730" y="374820"/>
            <a:ext cx="8015558" cy="923731"/>
          </a:xfrm>
        </p:spPr>
        <p:txBody>
          <a:bodyPr lIns="36000" tIns="36000" rIns="36000" bIns="36000">
            <a:normAutofit/>
          </a:bodyPr>
          <a:lstStyle>
            <a:lvl1pPr>
              <a:lnSpc>
                <a:spcPct val="100000"/>
              </a:lnSpc>
              <a:defRPr sz="3200" b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6714000"/>
            <a:ext cx="12190413" cy="144000"/>
            <a:chOff x="0" y="6245157"/>
            <a:chExt cx="12192000" cy="144000"/>
          </a:xfrm>
        </p:grpSpPr>
        <p:sp>
          <p:nvSpPr>
            <p:cNvPr id="2" name="矩形 1"/>
            <p:cNvSpPr/>
            <p:nvPr userDrawn="1"/>
          </p:nvSpPr>
          <p:spPr>
            <a:xfrm>
              <a:off x="4877400" y="6245157"/>
              <a:ext cx="2437200" cy="144000"/>
            </a:xfrm>
            <a:prstGeom prst="rect">
              <a:avLst/>
            </a:prstGeom>
            <a:solidFill>
              <a:srgbClr val="4EC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7314600" y="6245157"/>
              <a:ext cx="2437200" cy="144000"/>
            </a:xfrm>
            <a:prstGeom prst="rect">
              <a:avLst/>
            </a:prstGeom>
            <a:solidFill>
              <a:srgbClr val="6DD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2440200" y="6245157"/>
              <a:ext cx="2437200" cy="144000"/>
            </a:xfrm>
            <a:prstGeom prst="rect">
              <a:avLst/>
            </a:prstGeom>
            <a:solidFill>
              <a:srgbClr val="15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751800" y="6245157"/>
              <a:ext cx="2440200" cy="144000"/>
            </a:xfrm>
            <a:prstGeom prst="rect">
              <a:avLst/>
            </a:prstGeom>
            <a:solidFill>
              <a:srgbClr val="CEF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6245157"/>
              <a:ext cx="2437200" cy="144000"/>
            </a:xfrm>
            <a:prstGeom prst="rect">
              <a:avLst/>
            </a:prstGeom>
            <a:solidFill>
              <a:srgbClr val="0163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9898" y="1845800"/>
            <a:ext cx="1030806" cy="461475"/>
            <a:chOff x="903923" y="1475919"/>
            <a:chExt cx="1030940" cy="461475"/>
          </a:xfrm>
        </p:grpSpPr>
        <p:sp>
          <p:nvSpPr>
            <p:cNvPr id="4" name="椭圆 3"/>
            <p:cNvSpPr/>
            <p:nvPr userDrawn="1"/>
          </p:nvSpPr>
          <p:spPr>
            <a:xfrm>
              <a:off x="1176699" y="1649394"/>
              <a:ext cx="234000" cy="234000"/>
            </a:xfrm>
            <a:prstGeom prst="ellipse">
              <a:avLst/>
            </a:prstGeom>
            <a:solidFill>
              <a:srgbClr val="C9DF11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995498" y="1829394"/>
              <a:ext cx="108000" cy="108000"/>
            </a:xfrm>
            <a:prstGeom prst="ellipse">
              <a:avLst/>
            </a:prstGeom>
            <a:solidFill>
              <a:srgbClr val="159598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1683475" y="1597056"/>
              <a:ext cx="216000" cy="216000"/>
            </a:xfrm>
            <a:prstGeom prst="ellipse">
              <a:avLst/>
            </a:prstGeom>
            <a:solidFill>
              <a:srgbClr val="159598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454113" y="1676394"/>
              <a:ext cx="90000" cy="90000"/>
            </a:xfrm>
            <a:prstGeom prst="ellipse">
              <a:avLst/>
            </a:prstGeom>
            <a:solidFill>
              <a:srgbClr val="A0D02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1844863" y="1847394"/>
              <a:ext cx="90000" cy="90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903923" y="1718862"/>
              <a:ext cx="72000" cy="72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1484274" y="1475919"/>
              <a:ext cx="144000" cy="144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2087130" y="1298546"/>
            <a:ext cx="8016156" cy="4860000"/>
          </a:xfrm>
        </p:spPr>
        <p:txBody>
          <a:bodyPr lIns="36000" tIns="360000" rIns="3600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2400">
                <a:solidFill>
                  <a:srgbClr val="15959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60000" indent="-360000">
              <a:lnSpc>
                <a:spcPct val="100000"/>
              </a:lnSpc>
              <a:spcBef>
                <a:spcPts val="1200"/>
              </a:spcBef>
              <a:buClr>
                <a:srgbClr val="4EC57B"/>
              </a:buClr>
              <a:buSzPct val="80000"/>
              <a:buFont typeface="Wingdings" panose="05000000000000000000" pitchFamily="2" charset="2"/>
              <a:buChar char="l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443952962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_浅双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530982" y="0"/>
            <a:ext cx="6659433" cy="6858000"/>
            <a:chOff x="5531399" y="0"/>
            <a:chExt cx="6660300" cy="6858000"/>
          </a:xfrm>
          <a:gradFill flip="none" rotWithShape="1">
            <a:gsLst>
              <a:gs pos="25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100000">
                <a:srgbClr val="4EC57B"/>
              </a:gs>
            </a:gsLst>
            <a:lin ang="0" scaled="1"/>
            <a:tileRect/>
          </a:gradFill>
        </p:grpSpPr>
        <p:sp>
          <p:nvSpPr>
            <p:cNvPr id="12" name="矩形 11"/>
            <p:cNvSpPr/>
            <p:nvPr userDrawn="1"/>
          </p:nvSpPr>
          <p:spPr>
            <a:xfrm>
              <a:off x="9671699" y="0"/>
              <a:ext cx="2520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 userDrawn="1"/>
          </p:nvSpPr>
          <p:spPr>
            <a:xfrm flipH="1">
              <a:off x="5531399" y="0"/>
              <a:ext cx="4140000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71210" y="0"/>
            <a:ext cx="6119203" cy="6858000"/>
            <a:chOff x="6086279" y="0"/>
            <a:chExt cx="6120000" cy="6858000"/>
          </a:xfrm>
          <a:gradFill flip="none" rotWithShape="1">
            <a:gsLst>
              <a:gs pos="50000">
                <a:srgbClr val="4EC57B">
                  <a:alpha val="50000"/>
                </a:srgbClr>
              </a:gs>
              <a:gs pos="0">
                <a:schemeClr val="bg1">
                  <a:alpha val="0"/>
                </a:schemeClr>
              </a:gs>
              <a:gs pos="100000">
                <a:srgbClr val="4EC57B">
                  <a:alpha val="80000"/>
                </a:srgbClr>
              </a:gs>
            </a:gsLst>
            <a:lin ang="18900000" scaled="1"/>
            <a:tileRect/>
          </a:gradFill>
        </p:grpSpPr>
        <p:sp>
          <p:nvSpPr>
            <p:cNvPr id="15" name="矩形 14"/>
            <p:cNvSpPr/>
            <p:nvPr userDrawn="1"/>
          </p:nvSpPr>
          <p:spPr>
            <a:xfrm>
              <a:off x="10226279" y="0"/>
              <a:ext cx="1980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 userDrawn="1"/>
          </p:nvSpPr>
          <p:spPr>
            <a:xfrm flipH="1">
              <a:off x="6086279" y="0"/>
              <a:ext cx="4140000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" y="2"/>
            <a:ext cx="3599531" cy="5963475"/>
            <a:chOff x="1" y="0"/>
            <a:chExt cx="3600000" cy="5963475"/>
          </a:xfrm>
        </p:grpSpPr>
        <p:sp>
          <p:nvSpPr>
            <p:cNvPr id="18" name="直角三角形 17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>
              <a:spLocks noChangeAspect="1"/>
            </p:cNvSpPr>
            <p:nvPr userDrawn="1"/>
          </p:nvSpPr>
          <p:spPr>
            <a:xfrm rot="10800000" flipH="1">
              <a:off x="1" y="0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2087728" y="374820"/>
            <a:ext cx="7810983" cy="923731"/>
          </a:xfrm>
        </p:spPr>
        <p:txBody>
          <a:bodyPr lIns="36000" tIns="36000" rIns="36000" bIns="36000">
            <a:normAutofit/>
          </a:bodyPr>
          <a:lstStyle>
            <a:lvl1pPr>
              <a:lnSpc>
                <a:spcPct val="100000"/>
              </a:lnSpc>
              <a:defRPr sz="3200" b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6714000"/>
            <a:ext cx="12190413" cy="144000"/>
            <a:chOff x="0" y="6245157"/>
            <a:chExt cx="12192000" cy="144000"/>
          </a:xfrm>
        </p:grpSpPr>
        <p:sp>
          <p:nvSpPr>
            <p:cNvPr id="24" name="矩形 23"/>
            <p:cNvSpPr/>
            <p:nvPr userDrawn="1"/>
          </p:nvSpPr>
          <p:spPr>
            <a:xfrm>
              <a:off x="4877400" y="6245157"/>
              <a:ext cx="2437200" cy="144000"/>
            </a:xfrm>
            <a:prstGeom prst="rect">
              <a:avLst/>
            </a:prstGeom>
            <a:solidFill>
              <a:srgbClr val="4EC5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7314600" y="6245157"/>
              <a:ext cx="2437200" cy="144000"/>
            </a:xfrm>
            <a:prstGeom prst="rect">
              <a:avLst/>
            </a:prstGeom>
            <a:solidFill>
              <a:srgbClr val="6DD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2440200" y="6245157"/>
              <a:ext cx="2437200" cy="144000"/>
            </a:xfrm>
            <a:prstGeom prst="rect">
              <a:avLst/>
            </a:prstGeom>
            <a:solidFill>
              <a:srgbClr val="15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9751800" y="6245157"/>
              <a:ext cx="2440200" cy="144000"/>
            </a:xfrm>
            <a:prstGeom prst="rect">
              <a:avLst/>
            </a:prstGeom>
            <a:solidFill>
              <a:srgbClr val="CEF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0" y="6245157"/>
              <a:ext cx="2437200" cy="144000"/>
            </a:xfrm>
            <a:prstGeom prst="rect">
              <a:avLst/>
            </a:prstGeom>
            <a:solidFill>
              <a:srgbClr val="0163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99886" y="607550"/>
            <a:ext cx="1030806" cy="461475"/>
            <a:chOff x="903923" y="1475919"/>
            <a:chExt cx="1030940" cy="461475"/>
          </a:xfrm>
        </p:grpSpPr>
        <p:sp>
          <p:nvSpPr>
            <p:cNvPr id="31" name="椭圆 30"/>
            <p:cNvSpPr/>
            <p:nvPr userDrawn="1"/>
          </p:nvSpPr>
          <p:spPr>
            <a:xfrm>
              <a:off x="1176699" y="1649394"/>
              <a:ext cx="234000" cy="234000"/>
            </a:xfrm>
            <a:prstGeom prst="ellipse">
              <a:avLst/>
            </a:prstGeom>
            <a:solidFill>
              <a:srgbClr val="C9DF11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 userDrawn="1"/>
          </p:nvSpPr>
          <p:spPr>
            <a:xfrm>
              <a:off x="995498" y="1829394"/>
              <a:ext cx="108000" cy="108000"/>
            </a:xfrm>
            <a:prstGeom prst="ellipse">
              <a:avLst/>
            </a:prstGeom>
            <a:solidFill>
              <a:srgbClr val="159598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 userDrawn="1"/>
          </p:nvSpPr>
          <p:spPr>
            <a:xfrm>
              <a:off x="1683475" y="1597056"/>
              <a:ext cx="216000" cy="216000"/>
            </a:xfrm>
            <a:prstGeom prst="ellipse">
              <a:avLst/>
            </a:prstGeom>
            <a:solidFill>
              <a:srgbClr val="159598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 userDrawn="1"/>
          </p:nvSpPr>
          <p:spPr>
            <a:xfrm>
              <a:off x="1454113" y="1676394"/>
              <a:ext cx="90000" cy="90000"/>
            </a:xfrm>
            <a:prstGeom prst="ellipse">
              <a:avLst/>
            </a:prstGeom>
            <a:solidFill>
              <a:srgbClr val="A0D02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 userDrawn="1"/>
          </p:nvSpPr>
          <p:spPr>
            <a:xfrm>
              <a:off x="1844863" y="1847394"/>
              <a:ext cx="90000" cy="90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 userDrawn="1"/>
          </p:nvSpPr>
          <p:spPr>
            <a:xfrm>
              <a:off x="903923" y="1718862"/>
              <a:ext cx="72000" cy="72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1484274" y="1475919"/>
              <a:ext cx="144000" cy="144000"/>
            </a:xfrm>
            <a:prstGeom prst="ellipse">
              <a:avLst/>
            </a:prstGeom>
            <a:solidFill>
              <a:srgbClr val="5EC86C"/>
            </a:solidFill>
            <a:ln w="6350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2641345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126"/>
            <a:ext cx="105142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6356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B2B4-46C2-6D47-99F7-9D5D7B8C642B}" type="datetimeFigureOut">
              <a:rPr kumimoji="1" lang="zh-CN" altLang="en-US" smtClean="0"/>
              <a:t>2023/8/11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6" y="6356356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6356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98841-FEBB-A842-9498-85527D643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" y="0"/>
            <a:ext cx="503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</a:rPr>
              <a:t>《人工智能导论</a:t>
            </a:r>
            <a:r>
              <a:rPr kumimoji="1" lang="en-US" altLang="zh-CN" sz="2800" dirty="0">
                <a:solidFill>
                  <a:srgbClr val="FF0000"/>
                </a:solidFill>
              </a:rPr>
              <a:t>》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2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2746572724@qq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8.bin"/><Relationship Id="rId21" Type="http://schemas.openxmlformats.org/officeDocument/2006/relationships/oleObject" Target="../embeddings/oleObject17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15.bin"/><Relationship Id="rId2" Type="http://schemas.openxmlformats.org/officeDocument/2006/relationships/image" Target="../media/image15.png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16.bin"/><Relationship Id="rId4" Type="http://schemas.openxmlformats.org/officeDocument/2006/relationships/image" Target="../media/image34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39.wmf"/><Relationship Id="rId22" Type="http://schemas.openxmlformats.org/officeDocument/2006/relationships/image" Target="../media/image43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9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55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4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1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4247" y="1070043"/>
            <a:ext cx="9641885" cy="1965965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/>
              <a:t>群智能算法</a:t>
            </a:r>
            <a:br>
              <a:rPr kumimoji="1" lang="en-US" altLang="zh-CN" sz="6000" dirty="0"/>
            </a:br>
            <a:r>
              <a:rPr kumimoji="1" lang="en-US" altLang="zh-CN" sz="6000" dirty="0"/>
              <a:t>          </a:t>
            </a:r>
            <a:r>
              <a:rPr kumimoji="1" lang="zh-CN" altLang="en-US" sz="3200" dirty="0">
                <a:solidFill>
                  <a:srgbClr val="FF0000"/>
                </a:solidFill>
              </a:rPr>
              <a:t>之</a:t>
            </a:r>
            <a:r>
              <a:rPr kumimoji="1" lang="zh-CN" altLang="en-US" sz="5300" dirty="0">
                <a:solidFill>
                  <a:srgbClr val="C00000"/>
                </a:solidFill>
              </a:rPr>
              <a:t>遗传算法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2216" y="3459052"/>
            <a:ext cx="9594306" cy="1752600"/>
          </a:xfrm>
        </p:spPr>
        <p:txBody>
          <a:bodyPr>
            <a:noAutofit/>
          </a:bodyPr>
          <a:lstStyle/>
          <a:p>
            <a:r>
              <a:rPr kumimoji="1" lang="zh-CN" altLang="en-US" sz="2800" dirty="0"/>
              <a:t>黄志坚</a:t>
            </a:r>
            <a:endParaRPr kumimoji="1" lang="en-US" altLang="zh-CN" sz="2800" dirty="0"/>
          </a:p>
          <a:p>
            <a:r>
              <a:rPr kumimoji="1" lang="zh-CN" altLang="en-US" sz="2800" dirty="0"/>
              <a:t>长沙大学计数院</a:t>
            </a:r>
            <a:endParaRPr kumimoji="1" lang="en-US" altLang="zh-CN" sz="2800" dirty="0"/>
          </a:p>
          <a:p>
            <a:r>
              <a:rPr kumimoji="1" lang="en-US" altLang="zh-CN" sz="2800" dirty="0"/>
              <a:t>Email</a:t>
            </a:r>
            <a:r>
              <a:rPr kumimoji="1" lang="zh-CN" altLang="en-US" sz="2800" dirty="0"/>
              <a:t>： </a:t>
            </a:r>
            <a:r>
              <a:rPr kumimoji="1" lang="en-US" altLang="zh-CN" sz="2800" dirty="0" err="1">
                <a:hlinkClick r:id="rId3"/>
              </a:rPr>
              <a:t>2746572724@qq.com</a:t>
            </a:r>
            <a:endParaRPr kumimoji="1" lang="en-US" altLang="zh-CN" sz="2800" dirty="0"/>
          </a:p>
          <a:p>
            <a:r>
              <a:rPr kumimoji="1" lang="en-US" altLang="zh-CN" sz="2800" dirty="0"/>
              <a:t>Tel</a:t>
            </a:r>
            <a:r>
              <a:rPr kumimoji="1" lang="zh-CN" altLang="en-US" sz="2800" dirty="0"/>
              <a:t>： </a:t>
            </a:r>
            <a:r>
              <a:rPr kumimoji="1" lang="en-US" altLang="zh-CN" sz="2800" dirty="0"/>
              <a:t>13657108830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2872529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遗传算法的基本思想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10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485792" y="1456724"/>
            <a:ext cx="10514231" cy="4720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宋体" charset="-122"/>
              </a:rPr>
              <a:t>生物进化的基本过程：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195" y="2711451"/>
            <a:ext cx="656504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16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概念对照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11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graphicFrame>
        <p:nvGraphicFramePr>
          <p:cNvPr id="15" name="Group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140064"/>
              </p:ext>
            </p:extLst>
          </p:nvPr>
        </p:nvGraphicFramePr>
        <p:xfrm>
          <a:off x="3276600" y="1191258"/>
          <a:ext cx="8572500" cy="5210335"/>
        </p:xfrm>
        <a:graphic>
          <a:graphicData uri="http://schemas.openxmlformats.org/drawingml/2006/table">
            <a:tbl>
              <a:tblPr/>
              <a:tblGrid>
                <a:gridCol w="3303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8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1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生物遗传概念</a:t>
                      </a:r>
                    </a:p>
                  </a:txBody>
                  <a:tcPr marL="121904" marR="121904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遗传算法中的应用</a:t>
                      </a:r>
                    </a:p>
                  </a:txBody>
                  <a:tcPr marL="121904" marR="12190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个体（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Individual</a:t>
                      </a: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marL="121904" marR="121904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解</a:t>
                      </a:r>
                    </a:p>
                  </a:txBody>
                  <a:tcPr marL="121904" marR="12190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染色体（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Chromosome</a:t>
                      </a: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marL="121904" marR="121904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解的编码（字符串、向量等）</a:t>
                      </a:r>
                    </a:p>
                  </a:txBody>
                  <a:tcPr marL="121904" marR="12190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基因（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Gene</a:t>
                      </a: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marL="121904" marR="121904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解的编码中每一分量</a:t>
                      </a:r>
                    </a:p>
                  </a:txBody>
                  <a:tcPr marL="121904" marR="12190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适应性（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Fitness</a:t>
                      </a: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marL="121904" marR="121904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适应度函数值</a:t>
                      </a:r>
                    </a:p>
                  </a:txBody>
                  <a:tcPr marL="121904" marR="12190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适者生存</a:t>
                      </a:r>
                    </a:p>
                  </a:txBody>
                  <a:tcPr marL="121904" marR="121904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目标值比较大的解被选择的可能性大</a:t>
                      </a:r>
                    </a:p>
                  </a:txBody>
                  <a:tcPr marL="121904" marR="12190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0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+mn-cs"/>
                        </a:rPr>
                        <a:t>群体（</a:t>
                      </a:r>
                      <a:r>
                        <a:rPr kumimoji="0" lang="en-US" altLang="zh-CN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+mn-cs"/>
                        </a:rPr>
                        <a:t>Population</a:t>
                      </a:r>
                      <a:r>
                        <a:rPr kumimoji="0" lang="zh-CN" alt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+mn-cs"/>
                        </a:rPr>
                        <a:t>）</a:t>
                      </a:r>
                    </a:p>
                  </a:txBody>
                  <a:tcPr marL="121904" marR="121904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+mn-cs"/>
                        </a:rPr>
                        <a:t>一组解，解的个数为群体的规模</a:t>
                      </a:r>
                    </a:p>
                  </a:txBody>
                  <a:tcPr marL="121904" marR="12190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76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婚配（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Marry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marL="121904" marR="121904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交叉（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Crossover</a:t>
                      </a: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）选择两个染色体进行交叉产生一组新的染色体的过程</a:t>
                      </a:r>
                    </a:p>
                  </a:txBody>
                  <a:tcPr marL="121904" marR="12190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变异（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Mutation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marL="121904" marR="121904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编码的某一分量发生变化的过程</a:t>
                      </a:r>
                    </a:p>
                  </a:txBody>
                  <a:tcPr marL="121904" marR="121904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97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94706" y="4205402"/>
            <a:ext cx="10971372" cy="251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spcBef>
                <a:spcPct val="100000"/>
              </a:spcBef>
              <a:buClr>
                <a:schemeClr val="accent2"/>
              </a:buClr>
              <a:buFont typeface="Wingdings" pitchFamily="2" charset="2"/>
              <a:buBlip>
                <a:blip r:embed="rId2"/>
              </a:buBlip>
            </a:pPr>
            <a:r>
              <a:rPr lang="en-US" altLang="zh-CN" sz="2800" b="1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Times New Roman" pitchFamily="18" charset="0"/>
                <a:ea typeface="黑体" pitchFamily="49" charset="-122"/>
                <a:cs typeface="+mj-cs"/>
              </a:rPr>
              <a:t>遗传算法的基本思想：</a:t>
            </a:r>
          </a:p>
          <a:p>
            <a:pPr algn="just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 dirty="0">
                <a:solidFill>
                  <a:schemeClr val="tx1"/>
                </a:solidFill>
              </a:rPr>
              <a:t>  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Times New Roman" pitchFamily="18" charset="0"/>
                <a:ea typeface="黑体" pitchFamily="49" charset="-122"/>
                <a:cs typeface="+mj-cs"/>
              </a:rPr>
              <a:t>将现实问题建模为数学优化问题，模拟生物进化的过程，通过编码、选择、交叉、变异等步骤，自适应地控制搜索过程，经多轮迭代以求得最佳解。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100" b="1" dirty="0"/>
          </a:p>
        </p:txBody>
      </p:sp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概念对照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12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655599"/>
              </p:ext>
            </p:extLst>
          </p:nvPr>
        </p:nvGraphicFramePr>
        <p:xfrm>
          <a:off x="5221210" y="517724"/>
          <a:ext cx="6603140" cy="338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martDraw" r:id="rId3" imgW="3493008" imgH="2066544" progId="SmartDraw.2">
                  <p:embed/>
                </p:oleObj>
              </mc:Choice>
              <mc:Fallback>
                <p:oleObj name="SmartDraw" r:id="rId3" imgW="3493008" imgH="2066544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210" y="517724"/>
                        <a:ext cx="6603140" cy="338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遗传算法的主要概念和方法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727350" y="524659"/>
            <a:ext cx="2128327" cy="659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400262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14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MMConnector"/>
          <p:cNvSpPr/>
          <p:nvPr/>
        </p:nvSpPr>
        <p:spPr>
          <a:xfrm>
            <a:off x="5873613" y="2357132"/>
            <a:ext cx="1656932" cy="1897422"/>
          </a:xfrm>
          <a:custGeom>
            <a:avLst/>
            <a:gdLst/>
            <a:ahLst/>
            <a:cxnLst/>
            <a:rect l="0" t="0" r="0" b="0"/>
            <a:pathLst>
              <a:path w="1166428" h="1247825">
                <a:moveTo>
                  <a:pt x="-522478" y="446051"/>
                </a:moveTo>
                <a:cubicBezTo>
                  <a:pt x="-517648" y="428768"/>
                  <a:pt x="-512612" y="411545"/>
                  <a:pt x="-507424" y="394370"/>
                </a:cubicBezTo>
                <a:cubicBezTo>
                  <a:pt x="-502237" y="377195"/>
                  <a:pt x="-496898" y="360067"/>
                  <a:pt x="-491392" y="342994"/>
                </a:cubicBezTo>
                <a:cubicBezTo>
                  <a:pt x="-485885" y="325921"/>
                  <a:pt x="-480212" y="308903"/>
                  <a:pt x="-474372" y="291943"/>
                </a:cubicBezTo>
                <a:cubicBezTo>
                  <a:pt x="-468532" y="274983"/>
                  <a:pt x="-462526" y="258081"/>
                  <a:pt x="-456350" y="241241"/>
                </a:cubicBezTo>
                <a:cubicBezTo>
                  <a:pt x="-450174" y="224401"/>
                  <a:pt x="-443827" y="207624"/>
                  <a:pt x="-437307" y="190915"/>
                </a:cubicBezTo>
                <a:cubicBezTo>
                  <a:pt x="-430787" y="174205"/>
                  <a:pt x="-424093" y="157563"/>
                  <a:pt x="-417220" y="140995"/>
                </a:cubicBezTo>
                <a:cubicBezTo>
                  <a:pt x="-410347" y="124427"/>
                  <a:pt x="-403295" y="107932"/>
                  <a:pt x="-396059" y="91517"/>
                </a:cubicBezTo>
                <a:cubicBezTo>
                  <a:pt x="-388824" y="75103"/>
                  <a:pt x="-381404" y="58768"/>
                  <a:pt x="-373795" y="42522"/>
                </a:cubicBezTo>
                <a:cubicBezTo>
                  <a:pt x="-366185" y="26275"/>
                  <a:pt x="-358386" y="10116"/>
                  <a:pt x="-350390" y="-5946"/>
                </a:cubicBezTo>
                <a:cubicBezTo>
                  <a:pt x="-342394" y="-22009"/>
                  <a:pt x="-334202" y="-37975"/>
                  <a:pt x="-325806" y="-53835"/>
                </a:cubicBezTo>
                <a:cubicBezTo>
                  <a:pt x="-317411" y="-69695"/>
                  <a:pt x="-308812" y="-85449"/>
                  <a:pt x="-300001" y="-101086"/>
                </a:cubicBezTo>
                <a:cubicBezTo>
                  <a:pt x="-291191" y="-116723"/>
                  <a:pt x="-282170" y="-132243"/>
                  <a:pt x="-272929" y="-147634"/>
                </a:cubicBezTo>
                <a:cubicBezTo>
                  <a:pt x="-263689" y="-163024"/>
                  <a:pt x="-254229" y="-178285"/>
                  <a:pt x="-244542" y="-193402"/>
                </a:cubicBezTo>
                <a:cubicBezTo>
                  <a:pt x="-234855" y="-208520"/>
                  <a:pt x="-224941" y="-223494"/>
                  <a:pt x="-214791" y="-238309"/>
                </a:cubicBezTo>
                <a:cubicBezTo>
                  <a:pt x="-204641" y="-253123"/>
                  <a:pt x="-194256" y="-267779"/>
                  <a:pt x="-183626" y="-282257"/>
                </a:cubicBezTo>
                <a:cubicBezTo>
                  <a:pt x="-172996" y="-296736"/>
                  <a:pt x="-162121" y="-311037"/>
                  <a:pt x="-150995" y="-325142"/>
                </a:cubicBezTo>
                <a:cubicBezTo>
                  <a:pt x="-139868" y="-339247"/>
                  <a:pt x="-128489" y="-353155"/>
                  <a:pt x="-116851" y="-366844"/>
                </a:cubicBezTo>
                <a:cubicBezTo>
                  <a:pt x="-105212" y="-380533"/>
                  <a:pt x="-93313" y="-394003"/>
                  <a:pt x="-81148" y="-407230"/>
                </a:cubicBezTo>
                <a:cubicBezTo>
                  <a:pt x="-68984" y="-420457"/>
                  <a:pt x="-56552" y="-433441"/>
                  <a:pt x="-43850" y="-446155"/>
                </a:cubicBezTo>
                <a:cubicBezTo>
                  <a:pt x="-31147" y="-458869"/>
                  <a:pt x="-18174" y="-471314"/>
                  <a:pt x="-4926" y="-483460"/>
                </a:cubicBezTo>
                <a:cubicBezTo>
                  <a:pt x="8322" y="-495606"/>
                  <a:pt x="21844" y="-507454"/>
                  <a:pt x="35639" y="-518973"/>
                </a:cubicBezTo>
                <a:cubicBezTo>
                  <a:pt x="49435" y="-530492"/>
                  <a:pt x="63505" y="-541683"/>
                  <a:pt x="77845" y="-552513"/>
                </a:cubicBezTo>
                <a:cubicBezTo>
                  <a:pt x="92185" y="-563343"/>
                  <a:pt x="106796" y="-573813"/>
                  <a:pt x="121670" y="-583890"/>
                </a:cubicBezTo>
                <a:cubicBezTo>
                  <a:pt x="136544" y="-593968"/>
                  <a:pt x="151680" y="-603653"/>
                  <a:pt x="167068" y="-612916"/>
                </a:cubicBezTo>
                <a:cubicBezTo>
                  <a:pt x="182455" y="-622178"/>
                  <a:pt x="198093" y="-631017"/>
                  <a:pt x="213965" y="-639404"/>
                </a:cubicBezTo>
                <a:cubicBezTo>
                  <a:pt x="229836" y="-647791"/>
                  <a:pt x="245941" y="-655726"/>
                  <a:pt x="262258" y="-663183"/>
                </a:cubicBezTo>
                <a:cubicBezTo>
                  <a:pt x="278575" y="-670641"/>
                  <a:pt x="295104" y="-677620"/>
                  <a:pt x="311817" y="-684102"/>
                </a:cubicBezTo>
                <a:cubicBezTo>
                  <a:pt x="328530" y="-690583"/>
                  <a:pt x="345427" y="-696566"/>
                  <a:pt x="362485" y="-702037"/>
                </a:cubicBezTo>
                <a:cubicBezTo>
                  <a:pt x="379543" y="-707508"/>
                  <a:pt x="396763" y="-712467"/>
                  <a:pt x="414083" y="-716905"/>
                </a:cubicBezTo>
                <a:cubicBezTo>
                  <a:pt x="431404" y="-721343"/>
                  <a:pt x="448826" y="-725262"/>
                  <a:pt x="466423" y="-728660"/>
                </a:cubicBezTo>
                <a:cubicBezTo>
                  <a:pt x="484019" y="-732058"/>
                  <a:pt x="501790" y="-734937"/>
                  <a:pt x="519307" y="-737301"/>
                </a:cubicBezTo>
                <a:cubicBezTo>
                  <a:pt x="536823" y="-739665"/>
                  <a:pt x="554084" y="-741514"/>
                  <a:pt x="572543" y="-742868"/>
                </a:cubicBezTo>
                <a:cubicBezTo>
                  <a:pt x="591001" y="-744221"/>
                  <a:pt x="610656" y="-745079"/>
                  <a:pt x="625949" y="-745437"/>
                </a:cubicBezTo>
                <a:cubicBezTo>
                  <a:pt x="641241" y="-745795"/>
                  <a:pt x="652171" y="-745654"/>
                  <a:pt x="663100" y="-745512"/>
                </a:cubicBezTo>
                <a:cubicBezTo>
                  <a:pt x="665836" y="-745477"/>
                  <a:pt x="667660" y="-743802"/>
                  <a:pt x="667660" y="-741712"/>
                </a:cubicBezTo>
                <a:cubicBezTo>
                  <a:pt x="667660" y="-739622"/>
                  <a:pt x="665835" y="-737967"/>
                  <a:pt x="663100" y="-737912"/>
                </a:cubicBezTo>
                <a:cubicBezTo>
                  <a:pt x="652255" y="-737695"/>
                  <a:pt x="641410" y="-737478"/>
                  <a:pt x="626276" y="-736624"/>
                </a:cubicBezTo>
                <a:cubicBezTo>
                  <a:pt x="611141" y="-735771"/>
                  <a:pt x="591718" y="-734280"/>
                  <a:pt x="573516" y="-732342"/>
                </a:cubicBezTo>
                <a:cubicBezTo>
                  <a:pt x="555314" y="-730403"/>
                  <a:pt x="538335" y="-728015"/>
                  <a:pt x="521138" y="-725115"/>
                </a:cubicBezTo>
                <a:cubicBezTo>
                  <a:pt x="503942" y="-722214"/>
                  <a:pt x="486529" y="-718801"/>
                  <a:pt x="469324" y="-714887"/>
                </a:cubicBezTo>
                <a:cubicBezTo>
                  <a:pt x="452119" y="-710972"/>
                  <a:pt x="435123" y="-706556"/>
                  <a:pt x="418259" y="-701637"/>
                </a:cubicBezTo>
                <a:cubicBezTo>
                  <a:pt x="401396" y="-696719"/>
                  <a:pt x="384666" y="-691299"/>
                  <a:pt x="368127" y="-685387"/>
                </a:cubicBezTo>
                <a:cubicBezTo>
                  <a:pt x="351588" y="-679475"/>
                  <a:pt x="335239" y="-673072"/>
                  <a:pt x="319100" y="-666193"/>
                </a:cubicBezTo>
                <a:cubicBezTo>
                  <a:pt x="302961" y="-659314"/>
                  <a:pt x="287031" y="-651960"/>
                  <a:pt x="271334" y="-644151"/>
                </a:cubicBezTo>
                <a:cubicBezTo>
                  <a:pt x="255637" y="-636343"/>
                  <a:pt x="240174" y="-628080"/>
                  <a:pt x="224962" y="-619389"/>
                </a:cubicBezTo>
                <a:cubicBezTo>
                  <a:pt x="209749" y="-610697"/>
                  <a:pt x="194788" y="-601577"/>
                  <a:pt x="180090" y="-592057"/>
                </a:cubicBezTo>
                <a:cubicBezTo>
                  <a:pt x="165393" y="-582537"/>
                  <a:pt x="150959" y="-572616"/>
                  <a:pt x="136799" y="-562325"/>
                </a:cubicBezTo>
                <a:cubicBezTo>
                  <a:pt x="122638" y="-552034"/>
                  <a:pt x="108750" y="-541373"/>
                  <a:pt x="95139" y="-530371"/>
                </a:cubicBezTo>
                <a:cubicBezTo>
                  <a:pt x="81528" y="-519370"/>
                  <a:pt x="68195" y="-508028"/>
                  <a:pt x="55139" y="-496376"/>
                </a:cubicBezTo>
                <a:cubicBezTo>
                  <a:pt x="42084" y="-484724"/>
                  <a:pt x="29306" y="-472762"/>
                  <a:pt x="16805" y="-460519"/>
                </a:cubicBezTo>
                <a:cubicBezTo>
                  <a:pt x="4303" y="-448275"/>
                  <a:pt x="-7922" y="-435749"/>
                  <a:pt x="-19875" y="-422969"/>
                </a:cubicBezTo>
                <a:cubicBezTo>
                  <a:pt x="-31829" y="-410189"/>
                  <a:pt x="-43511" y="-397154"/>
                  <a:pt x="-54927" y="-383890"/>
                </a:cubicBezTo>
                <a:cubicBezTo>
                  <a:pt x="-66344" y="-370625"/>
                  <a:pt x="-77494" y="-357131"/>
                  <a:pt x="-88387" y="-343429"/>
                </a:cubicBezTo>
                <a:cubicBezTo>
                  <a:pt x="-99279" y="-329728"/>
                  <a:pt x="-109913" y="-315820"/>
                  <a:pt x="-120297" y="-301725"/>
                </a:cubicBezTo>
                <a:cubicBezTo>
                  <a:pt x="-130681" y="-287631"/>
                  <a:pt x="-140815" y="-273351"/>
                  <a:pt x="-150707" y="-258903"/>
                </a:cubicBezTo>
                <a:cubicBezTo>
                  <a:pt x="-160599" y="-244455"/>
                  <a:pt x="-170249" y="-229840"/>
                  <a:pt x="-179667" y="-215074"/>
                </a:cubicBezTo>
                <a:cubicBezTo>
                  <a:pt x="-189084" y="-200308"/>
                  <a:pt x="-198268" y="-185392"/>
                  <a:pt x="-207228" y="-170340"/>
                </a:cubicBezTo>
                <a:cubicBezTo>
                  <a:pt x="-216187" y="-155288"/>
                  <a:pt x="-224922" y="-140100"/>
                  <a:pt x="-233441" y="-124791"/>
                </a:cubicBezTo>
                <a:cubicBezTo>
                  <a:pt x="-241960" y="-109481"/>
                  <a:pt x="-250263" y="-94049"/>
                  <a:pt x="-258357" y="-78508"/>
                </a:cubicBezTo>
                <a:cubicBezTo>
                  <a:pt x="-266451" y="-62966"/>
                  <a:pt x="-274337" y="-47314"/>
                  <a:pt x="-282022" y="-31562"/>
                </a:cubicBezTo>
                <a:cubicBezTo>
                  <a:pt x="-289707" y="-15811"/>
                  <a:pt x="-297192" y="40"/>
                  <a:pt x="-304482" y="15981"/>
                </a:cubicBezTo>
                <a:cubicBezTo>
                  <a:pt x="-311772" y="31922"/>
                  <a:pt x="-318869" y="47953"/>
                  <a:pt x="-325778" y="64065"/>
                </a:cubicBezTo>
                <a:cubicBezTo>
                  <a:pt x="-332687" y="80177"/>
                  <a:pt x="-339408" y="96371"/>
                  <a:pt x="-345948" y="112639"/>
                </a:cubicBezTo>
                <a:cubicBezTo>
                  <a:pt x="-352488" y="128906"/>
                  <a:pt x="-358846" y="145248"/>
                  <a:pt x="-365027" y="161656"/>
                </a:cubicBezTo>
                <a:cubicBezTo>
                  <a:pt x="-371208" y="178065"/>
                  <a:pt x="-377213" y="194540"/>
                  <a:pt x="-383046" y="211076"/>
                </a:cubicBezTo>
                <a:cubicBezTo>
                  <a:pt x="-388879" y="227613"/>
                  <a:pt x="-394540" y="244210"/>
                  <a:pt x="-400032" y="260862"/>
                </a:cubicBezTo>
                <a:cubicBezTo>
                  <a:pt x="-405524" y="277515"/>
                  <a:pt x="-410848" y="294223"/>
                  <a:pt x="-416008" y="310981"/>
                </a:cubicBezTo>
                <a:cubicBezTo>
                  <a:pt x="-421167" y="327739"/>
                  <a:pt x="-426162" y="344547"/>
                  <a:pt x="-430991" y="361401"/>
                </a:cubicBezTo>
                <a:cubicBezTo>
                  <a:pt x="-435820" y="378255"/>
                  <a:pt x="-440484" y="395156"/>
                  <a:pt x="-444997" y="412095"/>
                </a:cubicBezTo>
                <a:cubicBezTo>
                  <a:pt x="-449510" y="429035"/>
                  <a:pt x="-453873" y="446013"/>
                  <a:pt x="-458032" y="463038"/>
                </a:cubicBezTo>
                <a:cubicBezTo>
                  <a:pt x="-462190" y="480062"/>
                  <a:pt x="-466144" y="497133"/>
                  <a:pt x="-470099" y="514204"/>
                </a:cubicBezTo>
                <a:cubicBezTo>
                  <a:pt x="-475655" y="538192"/>
                  <a:pt x="-494761" y="550438"/>
                  <a:pt x="-513037" y="545987"/>
                </a:cubicBezTo>
                <a:cubicBezTo>
                  <a:pt x="-531313" y="541537"/>
                  <a:pt x="-542901" y="521814"/>
                  <a:pt x="-536557" y="498021"/>
                </a:cubicBezTo>
                <a:cubicBezTo>
                  <a:pt x="-531933" y="480678"/>
                  <a:pt x="-527309" y="463335"/>
                  <a:pt x="-522478" y="446051"/>
                </a:cubicBezTo>
                <a:close/>
              </a:path>
            </a:pathLst>
          </a:custGeom>
          <a:solidFill>
            <a:srgbClr val="4087F3"/>
          </a:solidFill>
          <a:ln w="7600" cap="rnd">
            <a:solidFill>
              <a:srgbClr val="4087F3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MMConnector"/>
          <p:cNvSpPr/>
          <p:nvPr/>
        </p:nvSpPr>
        <p:spPr>
          <a:xfrm>
            <a:off x="5873613" y="3142247"/>
            <a:ext cx="1133573" cy="369497"/>
          </a:xfrm>
          <a:custGeom>
            <a:avLst/>
            <a:gdLst/>
            <a:ahLst/>
            <a:cxnLst/>
            <a:rect l="0" t="0" r="0" b="0"/>
            <a:pathLst>
              <a:path w="798000" h="242997">
                <a:moveTo>
                  <a:pt x="-112880" y="-41608"/>
                </a:moveTo>
                <a:cubicBezTo>
                  <a:pt x="-97792" y="-52271"/>
                  <a:pt x="-82283" y="-62241"/>
                  <a:pt x="-66537" y="-71733"/>
                </a:cubicBezTo>
                <a:cubicBezTo>
                  <a:pt x="-50792" y="-81224"/>
                  <a:pt x="-34809" y="-90236"/>
                  <a:pt x="-18601" y="-98742"/>
                </a:cubicBezTo>
                <a:cubicBezTo>
                  <a:pt x="-2393" y="-107247"/>
                  <a:pt x="14039" y="-115244"/>
                  <a:pt x="30647" y="-122772"/>
                </a:cubicBezTo>
                <a:cubicBezTo>
                  <a:pt x="47255" y="-130299"/>
                  <a:pt x="64037" y="-137356"/>
                  <a:pt x="80963" y="-143964"/>
                </a:cubicBezTo>
                <a:cubicBezTo>
                  <a:pt x="97888" y="-150571"/>
                  <a:pt x="114956" y="-156729"/>
                  <a:pt x="132137" y="-162462"/>
                </a:cubicBezTo>
                <a:cubicBezTo>
                  <a:pt x="149318" y="-168195"/>
                  <a:pt x="166611" y="-173503"/>
                  <a:pt x="183991" y="-178411"/>
                </a:cubicBezTo>
                <a:cubicBezTo>
                  <a:pt x="201372" y="-183318"/>
                  <a:pt x="218840" y="-187824"/>
                  <a:pt x="236373" y="-191953"/>
                </a:cubicBezTo>
                <a:cubicBezTo>
                  <a:pt x="253907" y="-196082"/>
                  <a:pt x="271507" y="-199833"/>
                  <a:pt x="289154" y="-203229"/>
                </a:cubicBezTo>
                <a:cubicBezTo>
                  <a:pt x="306801" y="-206625"/>
                  <a:pt x="324497" y="-209666"/>
                  <a:pt x="342225" y="-212374"/>
                </a:cubicBezTo>
                <a:cubicBezTo>
                  <a:pt x="359953" y="-215081"/>
                  <a:pt x="377713" y="-217455"/>
                  <a:pt x="395494" y="-219515"/>
                </a:cubicBezTo>
                <a:cubicBezTo>
                  <a:pt x="413275" y="-221575"/>
                  <a:pt x="431077" y="-223322"/>
                  <a:pt x="448886" y="-224776"/>
                </a:cubicBezTo>
                <a:cubicBezTo>
                  <a:pt x="466695" y="-226230"/>
                  <a:pt x="484510" y="-227391"/>
                  <a:pt x="502337" y="-228271"/>
                </a:cubicBezTo>
                <a:cubicBezTo>
                  <a:pt x="520163" y="-229152"/>
                  <a:pt x="538001" y="-229752"/>
                  <a:pt x="555794" y="-230109"/>
                </a:cubicBezTo>
                <a:cubicBezTo>
                  <a:pt x="573587" y="-230466"/>
                  <a:pt x="591336" y="-230580"/>
                  <a:pt x="609213" y="-230389"/>
                </a:cubicBezTo>
                <a:cubicBezTo>
                  <a:pt x="627090" y="-230199"/>
                  <a:pt x="645095" y="-229703"/>
                  <a:pt x="663100" y="-229207"/>
                </a:cubicBezTo>
                <a:cubicBezTo>
                  <a:pt x="665835" y="-229131"/>
                  <a:pt x="667660" y="-227477"/>
                  <a:pt x="667660" y="-225387"/>
                </a:cubicBezTo>
                <a:cubicBezTo>
                  <a:pt x="667660" y="-223297"/>
                  <a:pt x="665833" y="-221686"/>
                  <a:pt x="663100" y="-221568"/>
                </a:cubicBezTo>
                <a:cubicBezTo>
                  <a:pt x="645182" y="-220799"/>
                  <a:pt x="627264" y="-220029"/>
                  <a:pt x="609520" y="-218957"/>
                </a:cubicBezTo>
                <a:cubicBezTo>
                  <a:pt x="591776" y="-217886"/>
                  <a:pt x="574207" y="-216511"/>
                  <a:pt x="556632" y="-214898"/>
                </a:cubicBezTo>
                <a:cubicBezTo>
                  <a:pt x="539057" y="-213285"/>
                  <a:pt x="521477" y="-211434"/>
                  <a:pt x="503952" y="-209309"/>
                </a:cubicBezTo>
                <a:cubicBezTo>
                  <a:pt x="486428" y="-207184"/>
                  <a:pt x="468960" y="-204785"/>
                  <a:pt x="451547" y="-202103"/>
                </a:cubicBezTo>
                <a:cubicBezTo>
                  <a:pt x="434134" y="-199421"/>
                  <a:pt x="416777" y="-196456"/>
                  <a:pt x="399492" y="-193191"/>
                </a:cubicBezTo>
                <a:cubicBezTo>
                  <a:pt x="382208" y="-189925"/>
                  <a:pt x="364998" y="-186360"/>
                  <a:pt x="347876" y="-182479"/>
                </a:cubicBezTo>
                <a:cubicBezTo>
                  <a:pt x="330755" y="-178598"/>
                  <a:pt x="313723" y="-174401"/>
                  <a:pt x="296801" y="-169873"/>
                </a:cubicBezTo>
                <a:cubicBezTo>
                  <a:pt x="279878" y="-165344"/>
                  <a:pt x="263065" y="-160484"/>
                  <a:pt x="246383" y="-155275"/>
                </a:cubicBezTo>
                <a:cubicBezTo>
                  <a:pt x="229701" y="-150067"/>
                  <a:pt x="213151" y="-144510"/>
                  <a:pt x="196758" y="-138590"/>
                </a:cubicBezTo>
                <a:cubicBezTo>
                  <a:pt x="180364" y="-132670"/>
                  <a:pt x="164129" y="-126386"/>
                  <a:pt x="148079" y="-119724"/>
                </a:cubicBezTo>
                <a:cubicBezTo>
                  <a:pt x="132030" y="-113062"/>
                  <a:pt x="116166" y="-106021"/>
                  <a:pt x="100523" y="-98588"/>
                </a:cubicBezTo>
                <a:cubicBezTo>
                  <a:pt x="84880" y="-91155"/>
                  <a:pt x="69456" y="-83329"/>
                  <a:pt x="54288" y="-75102"/>
                </a:cubicBezTo>
                <a:cubicBezTo>
                  <a:pt x="39119" y="-66875"/>
                  <a:pt x="24204" y="-58246"/>
                  <a:pt x="9597" y="-49197"/>
                </a:cubicBezTo>
                <a:cubicBezTo>
                  <a:pt x="-5009" y="-40148"/>
                  <a:pt x="-19308" y="-30678"/>
                  <a:pt x="-33295" y="-20820"/>
                </a:cubicBezTo>
                <a:cubicBezTo>
                  <a:pt x="-47281" y="-10961"/>
                  <a:pt x="-60954" y="-715"/>
                  <a:pt x="-74103" y="10062"/>
                </a:cubicBezTo>
                <a:cubicBezTo>
                  <a:pt x="-87252" y="20839"/>
                  <a:pt x="-99877" y="32147"/>
                  <a:pt x="-112502" y="43455"/>
                </a:cubicBezTo>
                <a:cubicBezTo>
                  <a:pt x="-130845" y="59883"/>
                  <a:pt x="-153596" y="58702"/>
                  <a:pt x="-165914" y="44487"/>
                </a:cubicBezTo>
                <a:cubicBezTo>
                  <a:pt x="-178233" y="30272"/>
                  <a:pt x="-176768" y="6839"/>
                  <a:pt x="-157298" y="-8236"/>
                </a:cubicBezTo>
                <a:cubicBezTo>
                  <a:pt x="-142632" y="-19591"/>
                  <a:pt x="-127967" y="-30946"/>
                  <a:pt x="-112880" y="-41608"/>
                </a:cubicBezTo>
                <a:close/>
              </a:path>
            </a:pathLst>
          </a:custGeom>
          <a:solidFill>
            <a:srgbClr val="FBBF04"/>
          </a:solidFill>
          <a:ln w="7600" cap="rnd">
            <a:solidFill>
              <a:srgbClr val="FBBF04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MMConnector"/>
          <p:cNvSpPr/>
          <p:nvPr/>
        </p:nvSpPr>
        <p:spPr>
          <a:xfrm>
            <a:off x="9087563" y="3250949"/>
            <a:ext cx="327765" cy="902846"/>
          </a:xfrm>
          <a:custGeom>
            <a:avLst/>
            <a:gdLst/>
            <a:ahLst/>
            <a:cxnLst/>
            <a:rect l="0" t="0" r="0" b="0"/>
            <a:pathLst>
              <a:path w="230736" h="593750" fill="none">
                <a:moveTo>
                  <a:pt x="-67716" y="-296875"/>
                </a:moveTo>
                <a:cubicBezTo>
                  <a:pt x="-67716" y="-59375"/>
                  <a:pt x="24578" y="296875"/>
                  <a:pt x="163020" y="296875"/>
                </a:cubicBezTo>
              </a:path>
            </a:pathLst>
          </a:custGeom>
          <a:noFill/>
          <a:ln w="15200" cap="rnd">
            <a:solidFill>
              <a:srgbClr val="FBBF04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MMConnector"/>
          <p:cNvSpPr/>
          <p:nvPr/>
        </p:nvSpPr>
        <p:spPr>
          <a:xfrm>
            <a:off x="5873613" y="4612803"/>
            <a:ext cx="1656932" cy="1897422"/>
          </a:xfrm>
          <a:custGeom>
            <a:avLst/>
            <a:gdLst/>
            <a:ahLst/>
            <a:cxnLst/>
            <a:rect l="0" t="0" r="0" b="0"/>
            <a:pathLst>
              <a:path w="1166428" h="1247825">
                <a:moveTo>
                  <a:pt x="-458032" y="-463038"/>
                </a:moveTo>
                <a:cubicBezTo>
                  <a:pt x="-453873" y="-446013"/>
                  <a:pt x="-449510" y="-429035"/>
                  <a:pt x="-444997" y="-412095"/>
                </a:cubicBezTo>
                <a:cubicBezTo>
                  <a:pt x="-440484" y="-395156"/>
                  <a:pt x="-435820" y="-378255"/>
                  <a:pt x="-430991" y="-361401"/>
                </a:cubicBezTo>
                <a:cubicBezTo>
                  <a:pt x="-426162" y="-344547"/>
                  <a:pt x="-421167" y="-327739"/>
                  <a:pt x="-416008" y="-310981"/>
                </a:cubicBezTo>
                <a:cubicBezTo>
                  <a:pt x="-410848" y="-294223"/>
                  <a:pt x="-405524" y="-277515"/>
                  <a:pt x="-400032" y="-260862"/>
                </a:cubicBezTo>
                <a:cubicBezTo>
                  <a:pt x="-394540" y="-244210"/>
                  <a:pt x="-388879" y="-227613"/>
                  <a:pt x="-383046" y="-211076"/>
                </a:cubicBezTo>
                <a:cubicBezTo>
                  <a:pt x="-377213" y="-194540"/>
                  <a:pt x="-371208" y="-178065"/>
                  <a:pt x="-365027" y="-161656"/>
                </a:cubicBezTo>
                <a:cubicBezTo>
                  <a:pt x="-358846" y="-145248"/>
                  <a:pt x="-352488" y="-128906"/>
                  <a:pt x="-345948" y="-112639"/>
                </a:cubicBezTo>
                <a:cubicBezTo>
                  <a:pt x="-339408" y="-96371"/>
                  <a:pt x="-332687" y="-80177"/>
                  <a:pt x="-325778" y="-64065"/>
                </a:cubicBezTo>
                <a:cubicBezTo>
                  <a:pt x="-318869" y="-47953"/>
                  <a:pt x="-311772" y="-31922"/>
                  <a:pt x="-304482" y="-15981"/>
                </a:cubicBezTo>
                <a:cubicBezTo>
                  <a:pt x="-297192" y="-40"/>
                  <a:pt x="-289707" y="15811"/>
                  <a:pt x="-282022" y="31562"/>
                </a:cubicBezTo>
                <a:cubicBezTo>
                  <a:pt x="-274337" y="47314"/>
                  <a:pt x="-266451" y="62966"/>
                  <a:pt x="-258357" y="78508"/>
                </a:cubicBezTo>
                <a:cubicBezTo>
                  <a:pt x="-250263" y="94049"/>
                  <a:pt x="-241960" y="109481"/>
                  <a:pt x="-233441" y="124791"/>
                </a:cubicBezTo>
                <a:cubicBezTo>
                  <a:pt x="-224922" y="140100"/>
                  <a:pt x="-216187" y="155288"/>
                  <a:pt x="-207228" y="170340"/>
                </a:cubicBezTo>
                <a:cubicBezTo>
                  <a:pt x="-198268" y="185392"/>
                  <a:pt x="-189084" y="200308"/>
                  <a:pt x="-179667" y="215074"/>
                </a:cubicBezTo>
                <a:cubicBezTo>
                  <a:pt x="-170249" y="229840"/>
                  <a:pt x="-160599" y="244455"/>
                  <a:pt x="-150707" y="258903"/>
                </a:cubicBezTo>
                <a:cubicBezTo>
                  <a:pt x="-140815" y="273351"/>
                  <a:pt x="-130681" y="287631"/>
                  <a:pt x="-120297" y="301725"/>
                </a:cubicBezTo>
                <a:cubicBezTo>
                  <a:pt x="-109913" y="315820"/>
                  <a:pt x="-99279" y="329728"/>
                  <a:pt x="-88387" y="343429"/>
                </a:cubicBezTo>
                <a:cubicBezTo>
                  <a:pt x="-77494" y="357131"/>
                  <a:pt x="-66344" y="370625"/>
                  <a:pt x="-54927" y="383890"/>
                </a:cubicBezTo>
                <a:cubicBezTo>
                  <a:pt x="-43511" y="397154"/>
                  <a:pt x="-31829" y="410189"/>
                  <a:pt x="-19875" y="422969"/>
                </a:cubicBezTo>
                <a:cubicBezTo>
                  <a:pt x="-7922" y="435749"/>
                  <a:pt x="4303" y="448275"/>
                  <a:pt x="16805" y="460519"/>
                </a:cubicBezTo>
                <a:cubicBezTo>
                  <a:pt x="29306" y="472762"/>
                  <a:pt x="42084" y="484724"/>
                  <a:pt x="55139" y="496376"/>
                </a:cubicBezTo>
                <a:cubicBezTo>
                  <a:pt x="68195" y="508028"/>
                  <a:pt x="81528" y="519370"/>
                  <a:pt x="95139" y="530371"/>
                </a:cubicBezTo>
                <a:cubicBezTo>
                  <a:pt x="108750" y="541373"/>
                  <a:pt x="122638" y="552034"/>
                  <a:pt x="136799" y="562325"/>
                </a:cubicBezTo>
                <a:cubicBezTo>
                  <a:pt x="150959" y="572616"/>
                  <a:pt x="165393" y="582537"/>
                  <a:pt x="180090" y="592057"/>
                </a:cubicBezTo>
                <a:cubicBezTo>
                  <a:pt x="194788" y="601577"/>
                  <a:pt x="209749" y="610697"/>
                  <a:pt x="224962" y="619389"/>
                </a:cubicBezTo>
                <a:cubicBezTo>
                  <a:pt x="240174" y="628080"/>
                  <a:pt x="255637" y="636343"/>
                  <a:pt x="271334" y="644151"/>
                </a:cubicBezTo>
                <a:cubicBezTo>
                  <a:pt x="287031" y="651960"/>
                  <a:pt x="302961" y="659314"/>
                  <a:pt x="319100" y="666193"/>
                </a:cubicBezTo>
                <a:cubicBezTo>
                  <a:pt x="335239" y="673072"/>
                  <a:pt x="351588" y="679475"/>
                  <a:pt x="368127" y="685387"/>
                </a:cubicBezTo>
                <a:cubicBezTo>
                  <a:pt x="384666" y="691299"/>
                  <a:pt x="401396" y="696719"/>
                  <a:pt x="418259" y="701637"/>
                </a:cubicBezTo>
                <a:cubicBezTo>
                  <a:pt x="435123" y="706556"/>
                  <a:pt x="452119" y="710972"/>
                  <a:pt x="469324" y="714887"/>
                </a:cubicBezTo>
                <a:cubicBezTo>
                  <a:pt x="486529" y="718801"/>
                  <a:pt x="503942" y="722214"/>
                  <a:pt x="521138" y="725115"/>
                </a:cubicBezTo>
                <a:cubicBezTo>
                  <a:pt x="538335" y="728015"/>
                  <a:pt x="555314" y="730403"/>
                  <a:pt x="573516" y="732342"/>
                </a:cubicBezTo>
                <a:cubicBezTo>
                  <a:pt x="591718" y="734280"/>
                  <a:pt x="611141" y="735771"/>
                  <a:pt x="626276" y="736624"/>
                </a:cubicBezTo>
                <a:cubicBezTo>
                  <a:pt x="641410" y="737478"/>
                  <a:pt x="652255" y="737695"/>
                  <a:pt x="663100" y="737913"/>
                </a:cubicBezTo>
                <a:cubicBezTo>
                  <a:pt x="665835" y="737967"/>
                  <a:pt x="667660" y="739623"/>
                  <a:pt x="667660" y="741713"/>
                </a:cubicBezTo>
                <a:cubicBezTo>
                  <a:pt x="667660" y="743803"/>
                  <a:pt x="665836" y="745477"/>
                  <a:pt x="663100" y="745513"/>
                </a:cubicBezTo>
                <a:cubicBezTo>
                  <a:pt x="652171" y="745654"/>
                  <a:pt x="641241" y="745795"/>
                  <a:pt x="625949" y="745437"/>
                </a:cubicBezTo>
                <a:cubicBezTo>
                  <a:pt x="610656" y="745079"/>
                  <a:pt x="591001" y="744221"/>
                  <a:pt x="572543" y="742868"/>
                </a:cubicBezTo>
                <a:cubicBezTo>
                  <a:pt x="554084" y="741514"/>
                  <a:pt x="536823" y="739665"/>
                  <a:pt x="519307" y="737301"/>
                </a:cubicBezTo>
                <a:cubicBezTo>
                  <a:pt x="501790" y="734937"/>
                  <a:pt x="484019" y="732058"/>
                  <a:pt x="466423" y="728660"/>
                </a:cubicBezTo>
                <a:cubicBezTo>
                  <a:pt x="448826" y="725262"/>
                  <a:pt x="431404" y="721343"/>
                  <a:pt x="414083" y="716905"/>
                </a:cubicBezTo>
                <a:cubicBezTo>
                  <a:pt x="396763" y="712467"/>
                  <a:pt x="379543" y="707508"/>
                  <a:pt x="362485" y="702037"/>
                </a:cubicBezTo>
                <a:cubicBezTo>
                  <a:pt x="345427" y="696566"/>
                  <a:pt x="328530" y="690583"/>
                  <a:pt x="311817" y="684102"/>
                </a:cubicBezTo>
                <a:cubicBezTo>
                  <a:pt x="295104" y="677620"/>
                  <a:pt x="278575" y="670641"/>
                  <a:pt x="262258" y="663183"/>
                </a:cubicBezTo>
                <a:cubicBezTo>
                  <a:pt x="245941" y="655726"/>
                  <a:pt x="229836" y="647791"/>
                  <a:pt x="213965" y="639404"/>
                </a:cubicBezTo>
                <a:cubicBezTo>
                  <a:pt x="198093" y="631017"/>
                  <a:pt x="182455" y="622178"/>
                  <a:pt x="167068" y="612916"/>
                </a:cubicBezTo>
                <a:cubicBezTo>
                  <a:pt x="151680" y="603653"/>
                  <a:pt x="136544" y="593968"/>
                  <a:pt x="121670" y="583890"/>
                </a:cubicBezTo>
                <a:cubicBezTo>
                  <a:pt x="106796" y="573813"/>
                  <a:pt x="92185" y="563343"/>
                  <a:pt x="77845" y="552513"/>
                </a:cubicBezTo>
                <a:cubicBezTo>
                  <a:pt x="63505" y="541683"/>
                  <a:pt x="49435" y="530492"/>
                  <a:pt x="35639" y="518973"/>
                </a:cubicBezTo>
                <a:cubicBezTo>
                  <a:pt x="21844" y="507454"/>
                  <a:pt x="8322" y="495606"/>
                  <a:pt x="-4926" y="483460"/>
                </a:cubicBezTo>
                <a:cubicBezTo>
                  <a:pt x="-18174" y="471314"/>
                  <a:pt x="-31147" y="458869"/>
                  <a:pt x="-43850" y="446155"/>
                </a:cubicBezTo>
                <a:cubicBezTo>
                  <a:pt x="-56552" y="433441"/>
                  <a:pt x="-68984" y="420457"/>
                  <a:pt x="-81148" y="407230"/>
                </a:cubicBezTo>
                <a:cubicBezTo>
                  <a:pt x="-93313" y="394003"/>
                  <a:pt x="-105212" y="380533"/>
                  <a:pt x="-116851" y="366844"/>
                </a:cubicBezTo>
                <a:cubicBezTo>
                  <a:pt x="-128489" y="353155"/>
                  <a:pt x="-139868" y="339247"/>
                  <a:pt x="-150995" y="325142"/>
                </a:cubicBezTo>
                <a:cubicBezTo>
                  <a:pt x="-162121" y="311037"/>
                  <a:pt x="-172996" y="296736"/>
                  <a:pt x="-183626" y="282257"/>
                </a:cubicBezTo>
                <a:cubicBezTo>
                  <a:pt x="-194256" y="267779"/>
                  <a:pt x="-204641" y="253123"/>
                  <a:pt x="-214791" y="238309"/>
                </a:cubicBezTo>
                <a:cubicBezTo>
                  <a:pt x="-224941" y="223494"/>
                  <a:pt x="-234855" y="208520"/>
                  <a:pt x="-244542" y="193402"/>
                </a:cubicBezTo>
                <a:cubicBezTo>
                  <a:pt x="-254229" y="178285"/>
                  <a:pt x="-263689" y="163024"/>
                  <a:pt x="-272929" y="147634"/>
                </a:cubicBezTo>
                <a:cubicBezTo>
                  <a:pt x="-282170" y="132243"/>
                  <a:pt x="-291191" y="116723"/>
                  <a:pt x="-300001" y="101086"/>
                </a:cubicBezTo>
                <a:cubicBezTo>
                  <a:pt x="-308812" y="85449"/>
                  <a:pt x="-317411" y="69695"/>
                  <a:pt x="-325806" y="53835"/>
                </a:cubicBezTo>
                <a:cubicBezTo>
                  <a:pt x="-334202" y="37975"/>
                  <a:pt x="-342394" y="22009"/>
                  <a:pt x="-350390" y="5946"/>
                </a:cubicBezTo>
                <a:cubicBezTo>
                  <a:pt x="-358386" y="-10116"/>
                  <a:pt x="-366185" y="-26275"/>
                  <a:pt x="-373795" y="-42522"/>
                </a:cubicBezTo>
                <a:cubicBezTo>
                  <a:pt x="-381404" y="-58768"/>
                  <a:pt x="-388824" y="-75103"/>
                  <a:pt x="-396059" y="-91517"/>
                </a:cubicBezTo>
                <a:cubicBezTo>
                  <a:pt x="-403295" y="-107932"/>
                  <a:pt x="-410347" y="-124427"/>
                  <a:pt x="-417220" y="-140995"/>
                </a:cubicBezTo>
                <a:cubicBezTo>
                  <a:pt x="-424093" y="-157563"/>
                  <a:pt x="-430787" y="-174205"/>
                  <a:pt x="-437307" y="-190915"/>
                </a:cubicBezTo>
                <a:cubicBezTo>
                  <a:pt x="-443827" y="-207624"/>
                  <a:pt x="-450174" y="-224401"/>
                  <a:pt x="-456350" y="-241241"/>
                </a:cubicBezTo>
                <a:cubicBezTo>
                  <a:pt x="-462526" y="-258081"/>
                  <a:pt x="-468532" y="-274983"/>
                  <a:pt x="-474372" y="-291943"/>
                </a:cubicBezTo>
                <a:cubicBezTo>
                  <a:pt x="-480212" y="-308903"/>
                  <a:pt x="-485885" y="-325921"/>
                  <a:pt x="-491392" y="-342994"/>
                </a:cubicBezTo>
                <a:cubicBezTo>
                  <a:pt x="-496898" y="-360067"/>
                  <a:pt x="-502237" y="-377195"/>
                  <a:pt x="-507424" y="-394370"/>
                </a:cubicBezTo>
                <a:cubicBezTo>
                  <a:pt x="-512612" y="-411545"/>
                  <a:pt x="-517648" y="-428768"/>
                  <a:pt x="-522478" y="-446051"/>
                </a:cubicBezTo>
                <a:cubicBezTo>
                  <a:pt x="-527309" y="-463335"/>
                  <a:pt x="-531933" y="-480678"/>
                  <a:pt x="-536557" y="-498021"/>
                </a:cubicBezTo>
                <a:cubicBezTo>
                  <a:pt x="-542901" y="-521814"/>
                  <a:pt x="-531313" y="-541537"/>
                  <a:pt x="-513037" y="-545987"/>
                </a:cubicBezTo>
                <a:cubicBezTo>
                  <a:pt x="-494761" y="-550438"/>
                  <a:pt x="-475655" y="-538192"/>
                  <a:pt x="-470099" y="-514204"/>
                </a:cubicBezTo>
                <a:cubicBezTo>
                  <a:pt x="-466144" y="-497133"/>
                  <a:pt x="-462190" y="-480062"/>
                  <a:pt x="-458032" y="-463038"/>
                </a:cubicBezTo>
                <a:close/>
              </a:path>
            </a:pathLst>
          </a:custGeom>
          <a:solidFill>
            <a:srgbClr val="4444FF"/>
          </a:solidFill>
          <a:ln w="7600" cap="rnd">
            <a:solidFill>
              <a:srgbClr val="4444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MMConnector"/>
          <p:cNvSpPr/>
          <p:nvPr/>
        </p:nvSpPr>
        <p:spPr>
          <a:xfrm>
            <a:off x="8472195" y="5469784"/>
            <a:ext cx="463146" cy="541708"/>
          </a:xfrm>
          <a:custGeom>
            <a:avLst/>
            <a:gdLst/>
            <a:ahLst/>
            <a:cxnLst/>
            <a:rect l="0" t="0" r="0" b="0"/>
            <a:pathLst>
              <a:path w="326040" h="356250" fill="none">
                <a:moveTo>
                  <a:pt x="-163020" y="178125"/>
                </a:moveTo>
                <a:lnTo>
                  <a:pt x="-67716" y="178125"/>
                </a:lnTo>
                <a:cubicBezTo>
                  <a:pt x="-67716" y="35625"/>
                  <a:pt x="24578" y="-178125"/>
                  <a:pt x="163020" y="-178125"/>
                </a:cubicBezTo>
              </a:path>
            </a:pathLst>
          </a:custGeom>
          <a:noFill/>
          <a:ln w="15200" cap="rnd">
            <a:solidFill>
              <a:srgbClr val="4444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MMConnector"/>
          <p:cNvSpPr/>
          <p:nvPr/>
        </p:nvSpPr>
        <p:spPr>
          <a:xfrm>
            <a:off x="8472195" y="5830922"/>
            <a:ext cx="327765" cy="180569"/>
          </a:xfrm>
          <a:custGeom>
            <a:avLst/>
            <a:gdLst/>
            <a:ahLst/>
            <a:cxnLst/>
            <a:rect l="0" t="0" r="0" b="0"/>
            <a:pathLst>
              <a:path w="230736" h="118750" fill="none">
                <a:moveTo>
                  <a:pt x="-67716" y="-59375"/>
                </a:moveTo>
                <a:cubicBezTo>
                  <a:pt x="-67716" y="-11875"/>
                  <a:pt x="24578" y="59375"/>
                  <a:pt x="163020" y="59375"/>
                </a:cubicBezTo>
              </a:path>
            </a:pathLst>
          </a:custGeom>
          <a:noFill/>
          <a:ln w="15200" cap="rnd">
            <a:solidFill>
              <a:srgbClr val="4444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MMConnector"/>
          <p:cNvSpPr/>
          <p:nvPr/>
        </p:nvSpPr>
        <p:spPr>
          <a:xfrm>
            <a:off x="8472195" y="5650353"/>
            <a:ext cx="327765" cy="180569"/>
          </a:xfrm>
          <a:custGeom>
            <a:avLst/>
            <a:gdLst/>
            <a:ahLst/>
            <a:cxnLst/>
            <a:rect l="0" t="0" r="0" b="0"/>
            <a:pathLst>
              <a:path w="230736" h="118750" fill="none">
                <a:moveTo>
                  <a:pt x="-67716" y="59375"/>
                </a:moveTo>
                <a:cubicBezTo>
                  <a:pt x="-67716" y="11875"/>
                  <a:pt x="24578" y="-59375"/>
                  <a:pt x="163020" y="-59375"/>
                </a:cubicBezTo>
              </a:path>
            </a:pathLst>
          </a:custGeom>
          <a:noFill/>
          <a:ln w="15200" cap="rnd">
            <a:solidFill>
              <a:srgbClr val="4444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MMConnector"/>
          <p:cNvSpPr/>
          <p:nvPr/>
        </p:nvSpPr>
        <p:spPr>
          <a:xfrm>
            <a:off x="8472195" y="6011491"/>
            <a:ext cx="327765" cy="541708"/>
          </a:xfrm>
          <a:custGeom>
            <a:avLst/>
            <a:gdLst/>
            <a:ahLst/>
            <a:cxnLst/>
            <a:rect l="0" t="0" r="0" b="0"/>
            <a:pathLst>
              <a:path w="230736" h="356250" fill="none">
                <a:moveTo>
                  <a:pt x="-67716" y="-178125"/>
                </a:moveTo>
                <a:cubicBezTo>
                  <a:pt x="-67716" y="-35625"/>
                  <a:pt x="24578" y="178125"/>
                  <a:pt x="163020" y="178125"/>
                </a:cubicBezTo>
              </a:path>
            </a:pathLst>
          </a:custGeom>
          <a:noFill/>
          <a:ln w="15200" cap="rnd">
            <a:solidFill>
              <a:srgbClr val="4444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MMConnector"/>
          <p:cNvSpPr/>
          <p:nvPr/>
        </p:nvSpPr>
        <p:spPr>
          <a:xfrm>
            <a:off x="5873613" y="4008257"/>
            <a:ext cx="1375434" cy="688330"/>
          </a:xfrm>
          <a:custGeom>
            <a:avLst/>
            <a:gdLst/>
            <a:ahLst/>
            <a:cxnLst/>
            <a:rect l="0" t="0" r="0" b="0"/>
            <a:pathLst>
              <a:path w="968262" h="452675">
                <a:moveTo>
                  <a:pt x="-247943" y="-85515"/>
                </a:moveTo>
                <a:cubicBezTo>
                  <a:pt x="-237936" y="-71621"/>
                  <a:pt x="-227418" y="-58061"/>
                  <a:pt x="-216552" y="-44770"/>
                </a:cubicBezTo>
                <a:cubicBezTo>
                  <a:pt x="-205686" y="-31480"/>
                  <a:pt x="-194472" y="-18460"/>
                  <a:pt x="-182891" y="-5750"/>
                </a:cubicBezTo>
                <a:cubicBezTo>
                  <a:pt x="-171311" y="6959"/>
                  <a:pt x="-159363" y="19357"/>
                  <a:pt x="-147078" y="31434"/>
                </a:cubicBezTo>
                <a:cubicBezTo>
                  <a:pt x="-134794" y="43510"/>
                  <a:pt x="-122172" y="55265"/>
                  <a:pt x="-109230" y="66681"/>
                </a:cubicBezTo>
                <a:cubicBezTo>
                  <a:pt x="-96289" y="78097"/>
                  <a:pt x="-83028" y="89174"/>
                  <a:pt x="-69469" y="99901"/>
                </a:cubicBezTo>
                <a:cubicBezTo>
                  <a:pt x="-55910" y="110627"/>
                  <a:pt x="-42054" y="121003"/>
                  <a:pt x="-27922" y="131017"/>
                </a:cubicBezTo>
                <a:cubicBezTo>
                  <a:pt x="-13790" y="141031"/>
                  <a:pt x="618" y="150684"/>
                  <a:pt x="15279" y="159969"/>
                </a:cubicBezTo>
                <a:cubicBezTo>
                  <a:pt x="29940" y="169253"/>
                  <a:pt x="44853" y="178169"/>
                  <a:pt x="59996" y="186711"/>
                </a:cubicBezTo>
                <a:cubicBezTo>
                  <a:pt x="75138" y="195254"/>
                  <a:pt x="90510" y="203423"/>
                  <a:pt x="106088" y="211218"/>
                </a:cubicBezTo>
                <a:cubicBezTo>
                  <a:pt x="121665" y="219012"/>
                  <a:pt x="137449" y="226432"/>
                  <a:pt x="153414" y="233478"/>
                </a:cubicBezTo>
                <a:cubicBezTo>
                  <a:pt x="169380" y="240524"/>
                  <a:pt x="185528" y="247197"/>
                  <a:pt x="201835" y="253500"/>
                </a:cubicBezTo>
                <a:cubicBezTo>
                  <a:pt x="218142" y="259803"/>
                  <a:pt x="234609" y="265736"/>
                  <a:pt x="251214" y="271306"/>
                </a:cubicBezTo>
                <a:cubicBezTo>
                  <a:pt x="267819" y="276876"/>
                  <a:pt x="284561" y="282082"/>
                  <a:pt x="301420" y="286934"/>
                </a:cubicBezTo>
                <a:cubicBezTo>
                  <a:pt x="318279" y="291785"/>
                  <a:pt x="335255" y="296281"/>
                  <a:pt x="352330" y="300431"/>
                </a:cubicBezTo>
                <a:cubicBezTo>
                  <a:pt x="369404" y="304582"/>
                  <a:pt x="386578" y="308388"/>
                  <a:pt x="403827" y="311859"/>
                </a:cubicBezTo>
                <a:cubicBezTo>
                  <a:pt x="421076" y="315329"/>
                  <a:pt x="438400" y="318466"/>
                  <a:pt x="455807" y="321282"/>
                </a:cubicBezTo>
                <a:cubicBezTo>
                  <a:pt x="473213" y="324098"/>
                  <a:pt x="490703" y="326594"/>
                  <a:pt x="508171" y="328774"/>
                </a:cubicBezTo>
                <a:cubicBezTo>
                  <a:pt x="525640" y="330953"/>
                  <a:pt x="543088" y="332817"/>
                  <a:pt x="560834" y="334410"/>
                </a:cubicBezTo>
                <a:cubicBezTo>
                  <a:pt x="578580" y="336004"/>
                  <a:pt x="596623" y="337328"/>
                  <a:pt x="613717" y="338271"/>
                </a:cubicBezTo>
                <a:cubicBezTo>
                  <a:pt x="630811" y="339213"/>
                  <a:pt x="646956" y="339775"/>
                  <a:pt x="663100" y="340338"/>
                </a:cubicBezTo>
                <a:cubicBezTo>
                  <a:pt x="665834" y="340433"/>
                  <a:pt x="667660" y="342048"/>
                  <a:pt x="667660" y="344138"/>
                </a:cubicBezTo>
                <a:cubicBezTo>
                  <a:pt x="667660" y="346228"/>
                  <a:pt x="665835" y="347883"/>
                  <a:pt x="663100" y="347938"/>
                </a:cubicBezTo>
                <a:cubicBezTo>
                  <a:pt x="646871" y="348259"/>
                  <a:pt x="630642" y="348580"/>
                  <a:pt x="613417" y="348571"/>
                </a:cubicBezTo>
                <a:cubicBezTo>
                  <a:pt x="596192" y="348562"/>
                  <a:pt x="577971" y="348223"/>
                  <a:pt x="560015" y="347595"/>
                </a:cubicBezTo>
                <a:cubicBezTo>
                  <a:pt x="542059" y="346966"/>
                  <a:pt x="524368" y="346049"/>
                  <a:pt x="506616" y="344813"/>
                </a:cubicBezTo>
                <a:cubicBezTo>
                  <a:pt x="488865" y="343576"/>
                  <a:pt x="471054" y="342020"/>
                  <a:pt x="453285" y="340133"/>
                </a:cubicBezTo>
                <a:cubicBezTo>
                  <a:pt x="435517" y="338246"/>
                  <a:pt x="417790" y="336028"/>
                  <a:pt x="400096" y="333463"/>
                </a:cubicBezTo>
                <a:cubicBezTo>
                  <a:pt x="382401" y="330897"/>
                  <a:pt x="364739" y="327984"/>
                  <a:pt x="347132" y="324710"/>
                </a:cubicBezTo>
                <a:cubicBezTo>
                  <a:pt x="329524" y="321435"/>
                  <a:pt x="311971" y="317799"/>
                  <a:pt x="294489" y="313787"/>
                </a:cubicBezTo>
                <a:cubicBezTo>
                  <a:pt x="277008" y="309775"/>
                  <a:pt x="259597" y="305387"/>
                  <a:pt x="242277" y="300612"/>
                </a:cubicBezTo>
                <a:cubicBezTo>
                  <a:pt x="224957" y="295836"/>
                  <a:pt x="207729" y="290672"/>
                  <a:pt x="190613" y="285110"/>
                </a:cubicBezTo>
                <a:cubicBezTo>
                  <a:pt x="173498" y="279548"/>
                  <a:pt x="156495" y="273586"/>
                  <a:pt x="139629" y="267218"/>
                </a:cubicBezTo>
                <a:cubicBezTo>
                  <a:pt x="122762" y="260850"/>
                  <a:pt x="106032" y="254074"/>
                  <a:pt x="89463" y="246886"/>
                </a:cubicBezTo>
                <a:cubicBezTo>
                  <a:pt x="72894" y="239698"/>
                  <a:pt x="56487" y="232097"/>
                  <a:pt x="40266" y="224080"/>
                </a:cubicBezTo>
                <a:cubicBezTo>
                  <a:pt x="24045" y="216063"/>
                  <a:pt x="8011" y="207630"/>
                  <a:pt x="-7810" y="198782"/>
                </a:cubicBezTo>
                <a:cubicBezTo>
                  <a:pt x="-23631" y="189935"/>
                  <a:pt x="-39238" y="180672"/>
                  <a:pt x="-54605" y="170997"/>
                </a:cubicBezTo>
                <a:cubicBezTo>
                  <a:pt x="-69973" y="161322"/>
                  <a:pt x="-85100" y="151236"/>
                  <a:pt x="-99962" y="140745"/>
                </a:cubicBezTo>
                <a:cubicBezTo>
                  <a:pt x="-114824" y="130254"/>
                  <a:pt x="-129419" y="119359"/>
                  <a:pt x="-143723" y="108069"/>
                </a:cubicBezTo>
                <a:cubicBezTo>
                  <a:pt x="-158026" y="96778"/>
                  <a:pt x="-172037" y="85092"/>
                  <a:pt x="-185734" y="73025"/>
                </a:cubicBezTo>
                <a:cubicBezTo>
                  <a:pt x="-199430" y="60958"/>
                  <a:pt x="-212813" y="48511"/>
                  <a:pt x="-225847" y="35689"/>
                </a:cubicBezTo>
                <a:cubicBezTo>
                  <a:pt x="-238881" y="22866"/>
                  <a:pt x="-251567" y="9670"/>
                  <a:pt x="-263919" y="-3857"/>
                </a:cubicBezTo>
                <a:cubicBezTo>
                  <a:pt x="-276271" y="-17384"/>
                  <a:pt x="-288289" y="-31240"/>
                  <a:pt x="-299810" y="-45521"/>
                </a:cubicBezTo>
                <a:cubicBezTo>
                  <a:pt x="-311331" y="-59802"/>
                  <a:pt x="-322355" y="-74507"/>
                  <a:pt x="-333378" y="-89211"/>
                </a:cubicBezTo>
                <a:cubicBezTo>
                  <a:pt x="-348149" y="-108914"/>
                  <a:pt x="-343872" y="-131767"/>
                  <a:pt x="-328354" y="-142397"/>
                </a:cubicBezTo>
                <a:cubicBezTo>
                  <a:pt x="-312835" y="-153026"/>
                  <a:pt x="-290618" y="-148344"/>
                  <a:pt x="-276946" y="-127864"/>
                </a:cubicBezTo>
                <a:cubicBezTo>
                  <a:pt x="-267449" y="-113636"/>
                  <a:pt x="-257951" y="-99409"/>
                  <a:pt x="-247943" y="-85515"/>
                </a:cubicBezTo>
                <a:close/>
              </a:path>
            </a:pathLst>
          </a:custGeom>
          <a:solidFill>
            <a:srgbClr val="34AB52"/>
          </a:solidFill>
          <a:ln w="7600" cap="rnd">
            <a:solidFill>
              <a:srgbClr val="34AB52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MainIdea"/>
          <p:cNvSpPr/>
          <p:nvPr/>
        </p:nvSpPr>
        <p:spPr>
          <a:xfrm>
            <a:off x="4181350" y="3126717"/>
            <a:ext cx="1500635" cy="716499"/>
          </a:xfrm>
          <a:custGeom>
            <a:avLst/>
            <a:gdLst>
              <a:gd name="rtl" fmla="*/ 150480 w 1056400"/>
              <a:gd name="rtt" fmla="*/ 113620 h 471200"/>
              <a:gd name="rtr" fmla="*/ 910480 w 1056400"/>
              <a:gd name="rtb" fmla="*/ 349220 h 471200"/>
            </a:gdLst>
            <a:ahLst/>
            <a:cxnLst/>
            <a:rect l="rtl" t="rtt" r="rtr" b="rtb"/>
            <a:pathLst>
              <a:path w="1056400" h="471200">
                <a:moveTo>
                  <a:pt x="30400" y="0"/>
                </a:moveTo>
                <a:lnTo>
                  <a:pt x="1026000" y="0"/>
                </a:lnTo>
                <a:cubicBezTo>
                  <a:pt x="1046429" y="0"/>
                  <a:pt x="1056400" y="9971"/>
                  <a:pt x="1056400" y="30400"/>
                </a:cubicBezTo>
                <a:lnTo>
                  <a:pt x="1056400" y="440800"/>
                </a:lnTo>
                <a:cubicBezTo>
                  <a:pt x="1056400" y="461229"/>
                  <a:pt x="1046429" y="471200"/>
                  <a:pt x="1026000" y="471200"/>
                </a:cubicBezTo>
                <a:lnTo>
                  <a:pt x="30400" y="471200"/>
                </a:lnTo>
                <a:cubicBezTo>
                  <a:pt x="9971" y="471200"/>
                  <a:pt x="0" y="461229"/>
                  <a:pt x="0" y="440800"/>
                </a:cubicBezTo>
                <a:lnTo>
                  <a:pt x="0" y="30400"/>
                </a:lnTo>
                <a:cubicBezTo>
                  <a:pt x="0" y="9971"/>
                  <a:pt x="9971" y="0"/>
                  <a:pt x="30400" y="0"/>
                </a:cubicBezTo>
                <a:close/>
              </a:path>
            </a:pathLst>
          </a:custGeom>
          <a:solidFill>
            <a:srgbClr val="FA493A"/>
          </a:solidFill>
          <a:ln w="15200" cap="flat">
            <a:solidFill>
              <a:srgbClr val="FA493A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2800" b="1" dirty="0" err="1">
                <a:solidFill>
                  <a:srgbClr val="FFFFFF"/>
                </a:solidFill>
                <a:latin typeface="微软雅黑"/>
              </a:rPr>
              <a:t>遗传算法</a:t>
            </a:r>
            <a:endParaRPr sz="2800" b="1" dirty="0">
              <a:solidFill>
                <a:srgbClr val="FFFFFF"/>
              </a:solidFill>
              <a:latin typeface="微软雅黑"/>
            </a:endParaRPr>
          </a:p>
        </p:txBody>
      </p:sp>
      <p:grpSp>
        <p:nvGrpSpPr>
          <p:cNvPr id="31" name="Group 431"/>
          <p:cNvGrpSpPr/>
          <p:nvPr/>
        </p:nvGrpSpPr>
        <p:grpSpPr>
          <a:xfrm>
            <a:off x="6608655" y="781477"/>
            <a:ext cx="1631988" cy="447811"/>
            <a:chOff x="3970715" y="1954450"/>
            <a:chExt cx="1148865" cy="294500"/>
          </a:xfrm>
        </p:grpSpPr>
        <p:sp>
          <p:nvSpPr>
            <p:cNvPr id="54" name="MainTopic"/>
            <p:cNvSpPr/>
            <p:nvPr/>
          </p:nvSpPr>
          <p:spPr>
            <a:xfrm>
              <a:off x="4116380" y="1954450"/>
              <a:ext cx="1003200" cy="294500"/>
            </a:xfrm>
            <a:custGeom>
              <a:avLst/>
              <a:gdLst/>
              <a:ahLst/>
              <a:cxnLst/>
              <a:rect l="0" t="0" r="0" b="0"/>
              <a:pathLst>
                <a:path w="1003200" h="294500" stroke="0">
                  <a:moveTo>
                    <a:pt x="0" y="0"/>
                  </a:moveTo>
                  <a:lnTo>
                    <a:pt x="1003200" y="0"/>
                  </a:lnTo>
                  <a:lnTo>
                    <a:pt x="1003200" y="294500"/>
                  </a:lnTo>
                  <a:lnTo>
                    <a:pt x="0" y="294500"/>
                  </a:lnTo>
                  <a:lnTo>
                    <a:pt x="0" y="0"/>
                  </a:lnTo>
                  <a:close/>
                </a:path>
                <a:path w="1003200" h="294500" fill="none">
                  <a:moveTo>
                    <a:pt x="0" y="294500"/>
                  </a:moveTo>
                  <a:lnTo>
                    <a:pt x="1003200" y="294500"/>
                  </a:lnTo>
                </a:path>
              </a:pathLst>
            </a:custGeom>
            <a:noFill/>
            <a:ln w="15200" cap="flat">
              <a:solidFill>
                <a:srgbClr val="4087F3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5" name="Mar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0715" y="1957086"/>
              <a:ext cx="263305" cy="263304"/>
            </a:xfrm>
            <a:prstGeom prst="rect">
              <a:avLst/>
            </a:prstGeom>
          </p:spPr>
        </p:pic>
        <p:sp>
          <p:nvSpPr>
            <p:cNvPr id="56" name="Text 432"/>
            <p:cNvSpPr txBox="1"/>
            <p:nvPr/>
          </p:nvSpPr>
          <p:spPr>
            <a:xfrm>
              <a:off x="4390930" y="1997010"/>
              <a:ext cx="608000" cy="197600"/>
            </a:xfrm>
            <a:prstGeom prst="rect">
              <a:avLst/>
            </a:prstGeom>
            <a:noFill/>
          </p:spPr>
          <p:txBody>
            <a:bodyPr wrap="none" lIns="0" tIns="0" rIns="0" bIns="11000" rtlCol="0" anchor="ctr"/>
            <a:lstStyle/>
            <a:p>
              <a:pPr algn="ctr">
                <a:lnSpc>
                  <a:spcPct val="100000"/>
                </a:lnSpc>
              </a:pPr>
              <a:r>
                <a:rPr sz="2000" b="1" dirty="0" err="1">
                  <a:solidFill>
                    <a:srgbClr val="454545"/>
                  </a:solidFill>
                  <a:latin typeface="微软雅黑"/>
                </a:rPr>
                <a:t>基本思想</a:t>
              </a:r>
              <a:endParaRPr sz="2000" b="1" dirty="0">
                <a:solidFill>
                  <a:srgbClr val="454545"/>
                </a:solidFill>
                <a:latin typeface="微软雅黑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56280" y="1610658"/>
            <a:ext cx="4087920" cy="2091714"/>
            <a:chOff x="6656280" y="1610658"/>
            <a:chExt cx="4087920" cy="2091714"/>
          </a:xfrm>
        </p:grpSpPr>
        <p:sp>
          <p:nvSpPr>
            <p:cNvPr id="18" name="MMConnector"/>
            <p:cNvSpPr/>
            <p:nvPr/>
          </p:nvSpPr>
          <p:spPr>
            <a:xfrm>
              <a:off x="9087563" y="2348103"/>
              <a:ext cx="463146" cy="902846"/>
            </a:xfrm>
            <a:custGeom>
              <a:avLst/>
              <a:gdLst/>
              <a:ahLst/>
              <a:cxnLst/>
              <a:rect l="0" t="0" r="0" b="0"/>
              <a:pathLst>
                <a:path w="326040" h="593750" fill="none">
                  <a:moveTo>
                    <a:pt x="-163020" y="296875"/>
                  </a:moveTo>
                  <a:lnTo>
                    <a:pt x="-67716" y="296875"/>
                  </a:lnTo>
                  <a:cubicBezTo>
                    <a:pt x="-67716" y="59375"/>
                    <a:pt x="24578" y="-296875"/>
                    <a:pt x="163020" y="-296875"/>
                  </a:cubicBezTo>
                </a:path>
              </a:pathLst>
            </a:custGeom>
            <a:noFill/>
            <a:ln w="15200" cap="rnd">
              <a:solidFill>
                <a:srgbClr val="FBBF04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MMConnector"/>
            <p:cNvSpPr/>
            <p:nvPr/>
          </p:nvSpPr>
          <p:spPr>
            <a:xfrm>
              <a:off x="9087563" y="2528672"/>
              <a:ext cx="327765" cy="541708"/>
            </a:xfrm>
            <a:custGeom>
              <a:avLst/>
              <a:gdLst/>
              <a:ahLst/>
              <a:cxnLst/>
              <a:rect l="0" t="0" r="0" b="0"/>
              <a:pathLst>
                <a:path w="230736" h="356250" fill="none">
                  <a:moveTo>
                    <a:pt x="-67716" y="178125"/>
                  </a:moveTo>
                  <a:cubicBezTo>
                    <a:pt x="-67716" y="35625"/>
                    <a:pt x="24578" y="-178125"/>
                    <a:pt x="163020" y="-178125"/>
                  </a:cubicBezTo>
                </a:path>
              </a:pathLst>
            </a:custGeom>
            <a:noFill/>
            <a:ln w="15200" cap="rnd">
              <a:solidFill>
                <a:srgbClr val="FBBF04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MMConnector"/>
            <p:cNvSpPr/>
            <p:nvPr/>
          </p:nvSpPr>
          <p:spPr>
            <a:xfrm>
              <a:off x="9087563" y="2709241"/>
              <a:ext cx="327765" cy="180569"/>
            </a:xfrm>
            <a:custGeom>
              <a:avLst/>
              <a:gdLst/>
              <a:ahLst/>
              <a:cxnLst/>
              <a:rect l="0" t="0" r="0" b="0"/>
              <a:pathLst>
                <a:path w="230736" h="118750" fill="none">
                  <a:moveTo>
                    <a:pt x="-67716" y="59375"/>
                  </a:moveTo>
                  <a:cubicBezTo>
                    <a:pt x="-67716" y="11875"/>
                    <a:pt x="24578" y="-59375"/>
                    <a:pt x="163020" y="-59375"/>
                  </a:cubicBezTo>
                </a:path>
              </a:pathLst>
            </a:custGeom>
            <a:noFill/>
            <a:ln w="15200" cap="rnd">
              <a:solidFill>
                <a:srgbClr val="FBBF04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MMConnector"/>
            <p:cNvSpPr/>
            <p:nvPr/>
          </p:nvSpPr>
          <p:spPr>
            <a:xfrm>
              <a:off x="9087563" y="2889810"/>
              <a:ext cx="327765" cy="180569"/>
            </a:xfrm>
            <a:custGeom>
              <a:avLst/>
              <a:gdLst/>
              <a:ahLst/>
              <a:cxnLst/>
              <a:rect l="0" t="0" r="0" b="0"/>
              <a:pathLst>
                <a:path w="230736" h="118750" fill="none">
                  <a:moveTo>
                    <a:pt x="-67716" y="-59375"/>
                  </a:moveTo>
                  <a:cubicBezTo>
                    <a:pt x="-67716" y="-11875"/>
                    <a:pt x="24578" y="59375"/>
                    <a:pt x="163020" y="59375"/>
                  </a:cubicBezTo>
                </a:path>
              </a:pathLst>
            </a:custGeom>
            <a:noFill/>
            <a:ln w="15200" cap="rnd">
              <a:solidFill>
                <a:srgbClr val="FBBF04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MMConnector"/>
            <p:cNvSpPr/>
            <p:nvPr/>
          </p:nvSpPr>
          <p:spPr>
            <a:xfrm>
              <a:off x="9087563" y="3070380"/>
              <a:ext cx="327765" cy="541708"/>
            </a:xfrm>
            <a:custGeom>
              <a:avLst/>
              <a:gdLst/>
              <a:ahLst/>
              <a:cxnLst/>
              <a:rect l="0" t="0" r="0" b="0"/>
              <a:pathLst>
                <a:path w="230736" h="356250" fill="none">
                  <a:moveTo>
                    <a:pt x="-67716" y="-178125"/>
                  </a:moveTo>
                  <a:cubicBezTo>
                    <a:pt x="-67716" y="-35625"/>
                    <a:pt x="24578" y="178125"/>
                    <a:pt x="163020" y="178125"/>
                  </a:cubicBezTo>
                </a:path>
              </a:pathLst>
            </a:custGeom>
            <a:noFill/>
            <a:ln w="15200" cap="rnd">
              <a:solidFill>
                <a:srgbClr val="FBBF04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" name="Group 433"/>
            <p:cNvGrpSpPr/>
            <p:nvPr/>
          </p:nvGrpSpPr>
          <p:grpSpPr>
            <a:xfrm>
              <a:off x="6656280" y="2351714"/>
              <a:ext cx="2199739" cy="447812"/>
              <a:chOff x="4004238" y="2987100"/>
              <a:chExt cx="1548542" cy="294500"/>
            </a:xfrm>
          </p:grpSpPr>
          <p:sp>
            <p:nvSpPr>
              <p:cNvPr id="51" name="MainTopic"/>
              <p:cNvSpPr/>
              <p:nvPr/>
            </p:nvSpPr>
            <p:spPr>
              <a:xfrm>
                <a:off x="4116380" y="2987100"/>
                <a:ext cx="1436400" cy="294500"/>
              </a:xfrm>
              <a:custGeom>
                <a:avLst/>
                <a:gdLst/>
                <a:ahLst/>
                <a:cxnLst/>
                <a:rect l="0" t="0" r="0" b="0"/>
                <a:pathLst>
                  <a:path w="1436400" h="294500" stroke="0">
                    <a:moveTo>
                      <a:pt x="0" y="0"/>
                    </a:moveTo>
                    <a:lnTo>
                      <a:pt x="1436400" y="0"/>
                    </a:lnTo>
                    <a:lnTo>
                      <a:pt x="1436400" y="294500"/>
                    </a:lnTo>
                    <a:lnTo>
                      <a:pt x="0" y="294500"/>
                    </a:lnTo>
                    <a:lnTo>
                      <a:pt x="0" y="0"/>
                    </a:lnTo>
                    <a:close/>
                  </a:path>
                  <a:path w="1436400" h="294500" fill="none">
                    <a:moveTo>
                      <a:pt x="0" y="294500"/>
                    </a:moveTo>
                    <a:lnTo>
                      <a:pt x="1436400" y="294500"/>
                    </a:lnTo>
                  </a:path>
                </a:pathLst>
              </a:custGeom>
              <a:noFill/>
              <a:ln w="15200" cap="flat">
                <a:solidFill>
                  <a:srgbClr val="FBBF04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52" name="Mark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4238" y="3034512"/>
                <a:ext cx="199737" cy="199736"/>
              </a:xfrm>
              <a:prstGeom prst="rect">
                <a:avLst/>
              </a:prstGeom>
            </p:spPr>
          </p:pic>
          <p:sp>
            <p:nvSpPr>
              <p:cNvPr id="53" name="Text 434"/>
              <p:cNvSpPr txBox="1"/>
              <p:nvPr/>
            </p:nvSpPr>
            <p:spPr>
              <a:xfrm>
                <a:off x="4390930" y="3029660"/>
                <a:ext cx="1041200" cy="197600"/>
              </a:xfrm>
              <a:prstGeom prst="rect">
                <a:avLst/>
              </a:prstGeom>
              <a:noFill/>
            </p:spPr>
            <p:txBody>
              <a:bodyPr wrap="none" lIns="0" tIns="0" rIns="0" bIns="1100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sz="2000" b="1" dirty="0" err="1">
                    <a:solidFill>
                      <a:srgbClr val="454545"/>
                    </a:solidFill>
                    <a:latin typeface="微软雅黑"/>
                  </a:rPr>
                  <a:t>主要概念和方法</a:t>
                </a:r>
                <a:endParaRPr sz="2000" b="1" dirty="0">
                  <a:solidFill>
                    <a:srgbClr val="454545"/>
                  </a:solidFill>
                  <a:latin typeface="微软雅黑"/>
                </a:endParaRPr>
              </a:p>
            </p:txBody>
          </p:sp>
        </p:grpSp>
        <p:sp>
          <p:nvSpPr>
            <p:cNvPr id="33" name="SubTopic"/>
            <p:cNvSpPr/>
            <p:nvPr/>
          </p:nvSpPr>
          <p:spPr>
            <a:xfrm>
              <a:off x="9319136" y="1610658"/>
              <a:ext cx="1004022" cy="286022"/>
            </a:xfrm>
            <a:custGeom>
              <a:avLst/>
              <a:gdLst>
                <a:gd name="rtl" fmla="*/ 54150 w 706800"/>
                <a:gd name="rtt" fmla="*/ 15010 h 188100"/>
                <a:gd name="rtr" fmla="*/ 654550 w 706800"/>
                <a:gd name="rtb" fmla="*/ 159410 h 188100"/>
              </a:gdLst>
              <a:ahLst/>
              <a:cxnLst/>
              <a:rect l="rtl" t="rtt" r="rtr" b="rtb"/>
              <a:pathLst>
                <a:path w="706800" h="188100" stroke="0">
                  <a:moveTo>
                    <a:pt x="0" y="0"/>
                  </a:moveTo>
                  <a:lnTo>
                    <a:pt x="706800" y="0"/>
                  </a:lnTo>
                  <a:lnTo>
                    <a:pt x="706800" y="188100"/>
                  </a:lnTo>
                  <a:lnTo>
                    <a:pt x="0" y="188100"/>
                  </a:lnTo>
                  <a:lnTo>
                    <a:pt x="0" y="0"/>
                  </a:lnTo>
                  <a:close/>
                </a:path>
                <a:path w="706800" h="188100" fill="none">
                  <a:moveTo>
                    <a:pt x="0" y="188100"/>
                  </a:moveTo>
                  <a:lnTo>
                    <a:pt x="706800" y="188100"/>
                  </a:lnTo>
                </a:path>
              </a:pathLst>
            </a:custGeom>
            <a:noFill/>
            <a:ln w="15200" cap="flat">
              <a:solidFill>
                <a:srgbClr val="FBBF04"/>
              </a:solidFill>
              <a:round/>
            </a:ln>
          </p:spPr>
          <p:txBody>
            <a:bodyPr wrap="none" lIns="0" tIns="0" rIns="0" bIns="11000" rtlCol="0" anchor="ctr"/>
            <a:lstStyle/>
            <a:p>
              <a:pPr algn="ctr">
                <a:lnSpc>
                  <a:spcPct val="100000"/>
                </a:lnSpc>
              </a:pPr>
              <a:r>
                <a:rPr sz="1400">
                  <a:solidFill>
                    <a:srgbClr val="454545"/>
                  </a:solidFill>
                  <a:latin typeface="微软雅黑"/>
                </a:rPr>
                <a:t>2.1 基因编码</a:t>
              </a:r>
            </a:p>
          </p:txBody>
        </p:sp>
        <p:sp>
          <p:nvSpPr>
            <p:cNvPr id="34" name="SubTopic"/>
            <p:cNvSpPr/>
            <p:nvPr/>
          </p:nvSpPr>
          <p:spPr>
            <a:xfrm>
              <a:off x="9319136" y="1971796"/>
              <a:ext cx="1004022" cy="286022"/>
            </a:xfrm>
            <a:custGeom>
              <a:avLst/>
              <a:gdLst>
                <a:gd name="rtl" fmla="*/ 54150 w 706800"/>
                <a:gd name="rtt" fmla="*/ 15010 h 188100"/>
                <a:gd name="rtr" fmla="*/ 654550 w 706800"/>
                <a:gd name="rtb" fmla="*/ 159410 h 188100"/>
              </a:gdLst>
              <a:ahLst/>
              <a:cxnLst/>
              <a:rect l="rtl" t="rtt" r="rtr" b="rtb"/>
              <a:pathLst>
                <a:path w="706800" h="188100" stroke="0">
                  <a:moveTo>
                    <a:pt x="0" y="0"/>
                  </a:moveTo>
                  <a:lnTo>
                    <a:pt x="706800" y="0"/>
                  </a:lnTo>
                  <a:lnTo>
                    <a:pt x="706800" y="188100"/>
                  </a:lnTo>
                  <a:lnTo>
                    <a:pt x="0" y="188100"/>
                  </a:lnTo>
                  <a:lnTo>
                    <a:pt x="0" y="0"/>
                  </a:lnTo>
                  <a:close/>
                </a:path>
                <a:path w="706800" h="188100" fill="none">
                  <a:moveTo>
                    <a:pt x="0" y="188100"/>
                  </a:moveTo>
                  <a:lnTo>
                    <a:pt x="706800" y="188100"/>
                  </a:lnTo>
                </a:path>
              </a:pathLst>
            </a:custGeom>
            <a:noFill/>
            <a:ln w="15200" cap="flat">
              <a:solidFill>
                <a:srgbClr val="FBBF04"/>
              </a:solidFill>
              <a:round/>
            </a:ln>
          </p:spPr>
          <p:txBody>
            <a:bodyPr wrap="none" lIns="0" tIns="0" rIns="0" bIns="11000" rtlCol="0" anchor="ctr"/>
            <a:lstStyle/>
            <a:p>
              <a:pPr algn="ctr">
                <a:lnSpc>
                  <a:spcPct val="100000"/>
                </a:lnSpc>
              </a:pPr>
              <a:r>
                <a:rPr sz="1400">
                  <a:solidFill>
                    <a:srgbClr val="454545"/>
                  </a:solidFill>
                  <a:latin typeface="微软雅黑"/>
                </a:rPr>
                <a:t>2.2 群体设定</a:t>
              </a:r>
            </a:p>
          </p:txBody>
        </p:sp>
        <p:sp>
          <p:nvSpPr>
            <p:cNvPr id="35" name="SubTopic"/>
            <p:cNvSpPr/>
            <p:nvPr/>
          </p:nvSpPr>
          <p:spPr>
            <a:xfrm>
              <a:off x="9319136" y="2332935"/>
              <a:ext cx="1425064" cy="286022"/>
            </a:xfrm>
            <a:custGeom>
              <a:avLst/>
              <a:gdLst>
                <a:gd name="rtl" fmla="*/ 54150 w 1003200"/>
                <a:gd name="rtt" fmla="*/ 15010 h 188100"/>
                <a:gd name="rtr" fmla="*/ 950950 w 1003200"/>
                <a:gd name="rtb" fmla="*/ 159410 h 188100"/>
              </a:gdLst>
              <a:ahLst/>
              <a:cxnLst/>
              <a:rect l="rtl" t="rtt" r="rtr" b="rtb"/>
              <a:pathLst>
                <a:path w="1003200" h="188100" stroke="0">
                  <a:moveTo>
                    <a:pt x="0" y="0"/>
                  </a:moveTo>
                  <a:lnTo>
                    <a:pt x="1003200" y="0"/>
                  </a:lnTo>
                  <a:lnTo>
                    <a:pt x="1003200" y="188100"/>
                  </a:lnTo>
                  <a:lnTo>
                    <a:pt x="0" y="188100"/>
                  </a:lnTo>
                  <a:lnTo>
                    <a:pt x="0" y="0"/>
                  </a:lnTo>
                  <a:close/>
                </a:path>
                <a:path w="1003200" h="188100" fill="none">
                  <a:moveTo>
                    <a:pt x="0" y="188100"/>
                  </a:moveTo>
                  <a:lnTo>
                    <a:pt x="1003200" y="188100"/>
                  </a:lnTo>
                </a:path>
              </a:pathLst>
            </a:custGeom>
            <a:noFill/>
            <a:ln w="15200" cap="flat">
              <a:solidFill>
                <a:srgbClr val="FBBF04"/>
              </a:solidFill>
              <a:round/>
            </a:ln>
          </p:spPr>
          <p:txBody>
            <a:bodyPr wrap="none" lIns="0" tIns="0" rIns="0" bIns="11000" rtlCol="0" anchor="ctr"/>
            <a:lstStyle/>
            <a:p>
              <a:pPr algn="ctr">
                <a:lnSpc>
                  <a:spcPct val="100000"/>
                </a:lnSpc>
              </a:pPr>
              <a:r>
                <a:rPr sz="1400" dirty="0">
                  <a:solidFill>
                    <a:srgbClr val="454545"/>
                  </a:solidFill>
                  <a:latin typeface="微软雅黑"/>
                </a:rPr>
                <a:t>2.3 </a:t>
              </a:r>
              <a:r>
                <a:rPr sz="1400" dirty="0" err="1">
                  <a:solidFill>
                    <a:srgbClr val="454545"/>
                  </a:solidFill>
                  <a:latin typeface="微软雅黑"/>
                </a:rPr>
                <a:t>适应度函数定义</a:t>
              </a:r>
              <a:endParaRPr sz="1400" dirty="0">
                <a:solidFill>
                  <a:srgbClr val="454545"/>
                </a:solidFill>
                <a:latin typeface="微软雅黑"/>
              </a:endParaRPr>
            </a:p>
          </p:txBody>
        </p:sp>
        <p:sp>
          <p:nvSpPr>
            <p:cNvPr id="36" name="SubTopic"/>
            <p:cNvSpPr/>
            <p:nvPr/>
          </p:nvSpPr>
          <p:spPr>
            <a:xfrm>
              <a:off x="9319136" y="2694073"/>
              <a:ext cx="960838" cy="286022"/>
            </a:xfrm>
            <a:custGeom>
              <a:avLst/>
              <a:gdLst>
                <a:gd name="rtl" fmla="*/ 54150 w 676400"/>
                <a:gd name="rtt" fmla="*/ 15010 h 188100"/>
                <a:gd name="rtr" fmla="*/ 624150 w 676400"/>
                <a:gd name="rtb" fmla="*/ 159410 h 188100"/>
              </a:gdLst>
              <a:ahLst/>
              <a:cxnLst/>
              <a:rect l="rtl" t="rtt" r="rtr" b="rtb"/>
              <a:pathLst>
                <a:path w="676400" h="188100" stroke="0">
                  <a:moveTo>
                    <a:pt x="0" y="0"/>
                  </a:moveTo>
                  <a:lnTo>
                    <a:pt x="676400" y="0"/>
                  </a:lnTo>
                  <a:lnTo>
                    <a:pt x="676400" y="188100"/>
                  </a:lnTo>
                  <a:lnTo>
                    <a:pt x="0" y="188100"/>
                  </a:lnTo>
                  <a:lnTo>
                    <a:pt x="0" y="0"/>
                  </a:lnTo>
                  <a:close/>
                </a:path>
                <a:path w="676400" h="188100" fill="none">
                  <a:moveTo>
                    <a:pt x="0" y="188100"/>
                  </a:moveTo>
                  <a:lnTo>
                    <a:pt x="676400" y="188100"/>
                  </a:lnTo>
                </a:path>
              </a:pathLst>
            </a:custGeom>
            <a:noFill/>
            <a:ln w="15200" cap="flat">
              <a:solidFill>
                <a:srgbClr val="FBBF04"/>
              </a:solidFill>
              <a:round/>
            </a:ln>
          </p:spPr>
          <p:txBody>
            <a:bodyPr wrap="none" lIns="0" tIns="0" rIns="0" bIns="11000" rtlCol="0" anchor="ctr"/>
            <a:lstStyle/>
            <a:p>
              <a:pPr algn="ctr">
                <a:lnSpc>
                  <a:spcPct val="100000"/>
                </a:lnSpc>
              </a:pPr>
              <a:r>
                <a:rPr sz="1400">
                  <a:solidFill>
                    <a:srgbClr val="454545"/>
                  </a:solidFill>
                  <a:latin typeface="微软雅黑"/>
                </a:rPr>
                <a:t>2.4个体选择</a:t>
              </a:r>
            </a:p>
          </p:txBody>
        </p:sp>
        <p:sp>
          <p:nvSpPr>
            <p:cNvPr id="37" name="SubTopic"/>
            <p:cNvSpPr/>
            <p:nvPr/>
          </p:nvSpPr>
          <p:spPr>
            <a:xfrm>
              <a:off x="9319136" y="3055212"/>
              <a:ext cx="723328" cy="286022"/>
            </a:xfrm>
            <a:custGeom>
              <a:avLst/>
              <a:gdLst>
                <a:gd name="rtl" fmla="*/ 54150 w 509200"/>
                <a:gd name="rtt" fmla="*/ 15010 h 188100"/>
                <a:gd name="rtr" fmla="*/ 456950 w 509200"/>
                <a:gd name="rtb" fmla="*/ 159410 h 188100"/>
              </a:gdLst>
              <a:ahLst/>
              <a:cxnLst/>
              <a:rect l="rtl" t="rtt" r="rtr" b="rtb"/>
              <a:pathLst>
                <a:path w="509200" h="188100" stroke="0">
                  <a:moveTo>
                    <a:pt x="0" y="0"/>
                  </a:moveTo>
                  <a:lnTo>
                    <a:pt x="509200" y="0"/>
                  </a:lnTo>
                  <a:lnTo>
                    <a:pt x="509200" y="188100"/>
                  </a:lnTo>
                  <a:lnTo>
                    <a:pt x="0" y="188100"/>
                  </a:lnTo>
                  <a:lnTo>
                    <a:pt x="0" y="0"/>
                  </a:lnTo>
                  <a:close/>
                </a:path>
                <a:path w="509200" h="188100" fill="none">
                  <a:moveTo>
                    <a:pt x="0" y="188100"/>
                  </a:moveTo>
                  <a:lnTo>
                    <a:pt x="509200" y="188100"/>
                  </a:lnTo>
                </a:path>
              </a:pathLst>
            </a:custGeom>
            <a:noFill/>
            <a:ln w="15200" cap="flat">
              <a:solidFill>
                <a:srgbClr val="FBBF04"/>
              </a:solidFill>
              <a:round/>
            </a:ln>
          </p:spPr>
          <p:txBody>
            <a:bodyPr wrap="none" lIns="0" tIns="0" rIns="0" bIns="11000" rtlCol="0" anchor="ctr"/>
            <a:lstStyle/>
            <a:p>
              <a:pPr algn="ctr">
                <a:lnSpc>
                  <a:spcPct val="100000"/>
                </a:lnSpc>
              </a:pPr>
              <a:r>
                <a:rPr sz="1400" dirty="0">
                  <a:solidFill>
                    <a:srgbClr val="454545"/>
                  </a:solidFill>
                  <a:latin typeface="微软雅黑"/>
                </a:rPr>
                <a:t>2.5 </a:t>
              </a:r>
              <a:r>
                <a:rPr sz="1400" dirty="0" err="1">
                  <a:solidFill>
                    <a:srgbClr val="454545"/>
                  </a:solidFill>
                  <a:latin typeface="微软雅黑"/>
                </a:rPr>
                <a:t>交叉</a:t>
              </a:r>
              <a:endParaRPr sz="1400" dirty="0">
                <a:solidFill>
                  <a:srgbClr val="454545"/>
                </a:solidFill>
                <a:latin typeface="微软雅黑"/>
              </a:endParaRPr>
            </a:p>
          </p:txBody>
        </p:sp>
        <p:sp>
          <p:nvSpPr>
            <p:cNvPr id="38" name="SubTopic"/>
            <p:cNvSpPr/>
            <p:nvPr/>
          </p:nvSpPr>
          <p:spPr>
            <a:xfrm>
              <a:off x="9319136" y="3416350"/>
              <a:ext cx="680144" cy="286022"/>
            </a:xfrm>
            <a:custGeom>
              <a:avLst/>
              <a:gdLst>
                <a:gd name="rtl" fmla="*/ 54150 w 478800"/>
                <a:gd name="rtt" fmla="*/ 15010 h 188100"/>
                <a:gd name="rtr" fmla="*/ 426550 w 478800"/>
                <a:gd name="rtb" fmla="*/ 159410 h 188100"/>
              </a:gdLst>
              <a:ahLst/>
              <a:cxnLst/>
              <a:rect l="rtl" t="rtt" r="rtr" b="rtb"/>
              <a:pathLst>
                <a:path w="478800" h="188100" stroke="0">
                  <a:moveTo>
                    <a:pt x="0" y="0"/>
                  </a:moveTo>
                  <a:lnTo>
                    <a:pt x="478800" y="0"/>
                  </a:lnTo>
                  <a:lnTo>
                    <a:pt x="478800" y="188100"/>
                  </a:lnTo>
                  <a:lnTo>
                    <a:pt x="0" y="188100"/>
                  </a:lnTo>
                  <a:lnTo>
                    <a:pt x="0" y="0"/>
                  </a:lnTo>
                  <a:close/>
                </a:path>
                <a:path w="478800" h="188100" fill="none">
                  <a:moveTo>
                    <a:pt x="0" y="188100"/>
                  </a:moveTo>
                  <a:lnTo>
                    <a:pt x="478800" y="188100"/>
                  </a:lnTo>
                </a:path>
              </a:pathLst>
            </a:custGeom>
            <a:noFill/>
            <a:ln w="15200" cap="flat">
              <a:solidFill>
                <a:srgbClr val="FBBF04"/>
              </a:solidFill>
              <a:round/>
            </a:ln>
          </p:spPr>
          <p:txBody>
            <a:bodyPr wrap="none" lIns="0" tIns="0" rIns="0" bIns="11000" rtlCol="0" anchor="ctr"/>
            <a:lstStyle/>
            <a:p>
              <a:pPr algn="ctr">
                <a:lnSpc>
                  <a:spcPct val="100000"/>
                </a:lnSpc>
              </a:pPr>
              <a:r>
                <a:rPr sz="1400">
                  <a:solidFill>
                    <a:srgbClr val="454545"/>
                  </a:solidFill>
                  <a:latin typeface="微软雅黑"/>
                </a:rPr>
                <a:t>2.6变异</a:t>
              </a:r>
            </a:p>
          </p:txBody>
        </p:sp>
      </p:grpSp>
      <p:grpSp>
        <p:nvGrpSpPr>
          <p:cNvPr id="39" name="Group 435"/>
          <p:cNvGrpSpPr/>
          <p:nvPr/>
        </p:nvGrpSpPr>
        <p:grpSpPr>
          <a:xfrm>
            <a:off x="6792454" y="5292826"/>
            <a:ext cx="1448167" cy="447812"/>
            <a:chOff x="4100116" y="4921300"/>
            <a:chExt cx="1019464" cy="294500"/>
          </a:xfrm>
        </p:grpSpPr>
        <p:sp>
          <p:nvSpPr>
            <p:cNvPr id="48" name="MainTopic"/>
            <p:cNvSpPr/>
            <p:nvPr/>
          </p:nvSpPr>
          <p:spPr>
            <a:xfrm>
              <a:off x="4116380" y="4921300"/>
              <a:ext cx="1003200" cy="294500"/>
            </a:xfrm>
            <a:custGeom>
              <a:avLst/>
              <a:gdLst/>
              <a:ahLst/>
              <a:cxnLst/>
              <a:rect l="0" t="0" r="0" b="0"/>
              <a:pathLst>
                <a:path w="1003200" h="294500" stroke="0">
                  <a:moveTo>
                    <a:pt x="0" y="0"/>
                  </a:moveTo>
                  <a:lnTo>
                    <a:pt x="1003200" y="0"/>
                  </a:lnTo>
                  <a:lnTo>
                    <a:pt x="1003200" y="294500"/>
                  </a:lnTo>
                  <a:lnTo>
                    <a:pt x="0" y="294500"/>
                  </a:lnTo>
                  <a:lnTo>
                    <a:pt x="0" y="0"/>
                  </a:lnTo>
                  <a:close/>
                </a:path>
                <a:path w="1003200" h="294500" fill="none">
                  <a:moveTo>
                    <a:pt x="0" y="294500"/>
                  </a:moveTo>
                  <a:lnTo>
                    <a:pt x="1003200" y="294500"/>
                  </a:lnTo>
                </a:path>
              </a:pathLst>
            </a:custGeom>
            <a:noFill/>
            <a:ln w="15200" cap="flat">
              <a:solidFill>
                <a:srgbClr val="4444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9" name="Mar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0116" y="4963860"/>
              <a:ext cx="184191" cy="184190"/>
            </a:xfrm>
            <a:prstGeom prst="rect">
              <a:avLst/>
            </a:prstGeom>
          </p:spPr>
        </p:pic>
        <p:sp>
          <p:nvSpPr>
            <p:cNvPr id="50" name="Text 436"/>
            <p:cNvSpPr txBox="1"/>
            <p:nvPr/>
          </p:nvSpPr>
          <p:spPr>
            <a:xfrm>
              <a:off x="4390930" y="4963860"/>
              <a:ext cx="608000" cy="197600"/>
            </a:xfrm>
            <a:prstGeom prst="rect">
              <a:avLst/>
            </a:prstGeom>
            <a:noFill/>
          </p:spPr>
          <p:txBody>
            <a:bodyPr wrap="none" lIns="0" tIns="0" rIns="0" bIns="11000" rtlCol="0" anchor="ctr"/>
            <a:lstStyle/>
            <a:p>
              <a:pPr algn="ctr">
                <a:lnSpc>
                  <a:spcPct val="100000"/>
                </a:lnSpc>
              </a:pPr>
              <a:r>
                <a:rPr sz="2000" b="1" dirty="0" err="1">
                  <a:solidFill>
                    <a:srgbClr val="454545"/>
                  </a:solidFill>
                  <a:latin typeface="微软雅黑"/>
                </a:rPr>
                <a:t>主要应用</a:t>
              </a:r>
              <a:endParaRPr sz="2000" b="1" dirty="0">
                <a:solidFill>
                  <a:srgbClr val="454545"/>
                </a:solidFill>
                <a:latin typeface="微软雅黑"/>
              </a:endParaRPr>
            </a:p>
          </p:txBody>
        </p:sp>
      </p:grpSp>
      <p:sp>
        <p:nvSpPr>
          <p:cNvPr id="40" name="SubTopic"/>
          <p:cNvSpPr/>
          <p:nvPr/>
        </p:nvSpPr>
        <p:spPr>
          <a:xfrm>
            <a:off x="8703768" y="4912908"/>
            <a:ext cx="1176757" cy="286022"/>
          </a:xfrm>
          <a:custGeom>
            <a:avLst/>
            <a:gdLst>
              <a:gd name="rtl" fmla="*/ 54150 w 828400"/>
              <a:gd name="rtt" fmla="*/ 15010 h 188100"/>
              <a:gd name="rtr" fmla="*/ 776150 w 828400"/>
              <a:gd name="rtb" fmla="*/ 159410 h 188100"/>
            </a:gdLst>
            <a:ahLst/>
            <a:cxnLst/>
            <a:rect l="rtl" t="rtt" r="rtr" b="rtb"/>
            <a:pathLst>
              <a:path w="828400" h="188100" stroke="0">
                <a:moveTo>
                  <a:pt x="0" y="0"/>
                </a:moveTo>
                <a:lnTo>
                  <a:pt x="828400" y="0"/>
                </a:lnTo>
                <a:lnTo>
                  <a:pt x="8284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828400" h="188100" fill="none">
                <a:moveTo>
                  <a:pt x="0" y="188100"/>
                </a:moveTo>
                <a:lnTo>
                  <a:pt x="828400" y="188100"/>
                </a:lnTo>
              </a:path>
            </a:pathLst>
          </a:custGeom>
          <a:noFill/>
          <a:ln w="15200" cap="flat">
            <a:solidFill>
              <a:srgbClr val="4444FF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函数求最值问题</a:t>
            </a:r>
          </a:p>
        </p:txBody>
      </p:sp>
      <p:sp>
        <p:nvSpPr>
          <p:cNvPr id="41" name="SubTopic"/>
          <p:cNvSpPr/>
          <p:nvPr/>
        </p:nvSpPr>
        <p:spPr>
          <a:xfrm>
            <a:off x="8703768" y="5635185"/>
            <a:ext cx="1317104" cy="286022"/>
          </a:xfrm>
          <a:custGeom>
            <a:avLst/>
            <a:gdLst>
              <a:gd name="rtl" fmla="*/ 54150 w 927200"/>
              <a:gd name="rtt" fmla="*/ 15010 h 188100"/>
              <a:gd name="rtr" fmla="*/ 874950 w 927200"/>
              <a:gd name="rtb" fmla="*/ 159410 h 188100"/>
            </a:gdLst>
            <a:ahLst/>
            <a:cxnLst/>
            <a:rect l="rtl" t="rtt" r="rtr" b="rtb"/>
            <a:pathLst>
              <a:path w="927200" h="188100" stroke="0">
                <a:moveTo>
                  <a:pt x="0" y="0"/>
                </a:moveTo>
                <a:lnTo>
                  <a:pt x="927200" y="0"/>
                </a:lnTo>
                <a:lnTo>
                  <a:pt x="9272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927200" h="188100" fill="none">
                <a:moveTo>
                  <a:pt x="0" y="188100"/>
                </a:moveTo>
                <a:lnTo>
                  <a:pt x="927200" y="188100"/>
                </a:lnTo>
              </a:path>
            </a:pathLst>
          </a:custGeom>
          <a:noFill/>
          <a:ln w="15200" cap="flat">
            <a:solidFill>
              <a:srgbClr val="4444FF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流水车间调度问题</a:t>
            </a:r>
          </a:p>
        </p:txBody>
      </p:sp>
      <p:sp>
        <p:nvSpPr>
          <p:cNvPr id="42" name="SubTopic"/>
          <p:cNvSpPr/>
          <p:nvPr/>
        </p:nvSpPr>
        <p:spPr>
          <a:xfrm>
            <a:off x="8703768" y="5274047"/>
            <a:ext cx="896063" cy="286022"/>
          </a:xfrm>
          <a:custGeom>
            <a:avLst/>
            <a:gdLst>
              <a:gd name="rtl" fmla="*/ 54150 w 630800"/>
              <a:gd name="rtt" fmla="*/ 15010 h 188100"/>
              <a:gd name="rtr" fmla="*/ 578550 w 630800"/>
              <a:gd name="rtb" fmla="*/ 159410 h 188100"/>
            </a:gdLst>
            <a:ahLst/>
            <a:cxnLst/>
            <a:rect l="rtl" t="rtt" r="rtr" b="rtb"/>
            <a:pathLst>
              <a:path w="630800" h="188100" stroke="0">
                <a:moveTo>
                  <a:pt x="0" y="0"/>
                </a:moveTo>
                <a:lnTo>
                  <a:pt x="630800" y="0"/>
                </a:lnTo>
                <a:lnTo>
                  <a:pt x="6308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630800" h="188100" fill="none">
                <a:moveTo>
                  <a:pt x="0" y="188100"/>
                </a:moveTo>
                <a:lnTo>
                  <a:pt x="630800" y="188100"/>
                </a:lnTo>
              </a:path>
            </a:pathLst>
          </a:custGeom>
          <a:noFill/>
          <a:ln w="15200" cap="flat">
            <a:solidFill>
              <a:srgbClr val="4444FF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旅行商问题</a:t>
            </a:r>
          </a:p>
        </p:txBody>
      </p:sp>
      <p:sp>
        <p:nvSpPr>
          <p:cNvPr id="43" name="SubTopic"/>
          <p:cNvSpPr/>
          <p:nvPr/>
        </p:nvSpPr>
        <p:spPr>
          <a:xfrm>
            <a:off x="8703768" y="5996323"/>
            <a:ext cx="1036410" cy="286022"/>
          </a:xfrm>
          <a:custGeom>
            <a:avLst/>
            <a:gdLst>
              <a:gd name="rtl" fmla="*/ 54150 w 729600"/>
              <a:gd name="rtt" fmla="*/ 15010 h 188100"/>
              <a:gd name="rtr" fmla="*/ 677350 w 729600"/>
              <a:gd name="rtb" fmla="*/ 159410 h 188100"/>
            </a:gdLst>
            <a:ahLst/>
            <a:cxnLst/>
            <a:rect l="rtl" t="rtt" r="rtr" b="rtb"/>
            <a:pathLst>
              <a:path w="729600" h="188100" stroke="0">
                <a:moveTo>
                  <a:pt x="0" y="0"/>
                </a:moveTo>
                <a:lnTo>
                  <a:pt x="729600" y="0"/>
                </a:lnTo>
                <a:lnTo>
                  <a:pt x="7296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729600" h="188100" fill="none">
                <a:moveTo>
                  <a:pt x="0" y="188100"/>
                </a:moveTo>
                <a:lnTo>
                  <a:pt x="729600" y="188100"/>
                </a:lnTo>
              </a:path>
            </a:pathLst>
          </a:custGeom>
          <a:noFill/>
          <a:ln w="15200" cap="flat">
            <a:solidFill>
              <a:srgbClr val="4444FF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路线追踪问题</a:t>
            </a:r>
          </a:p>
        </p:txBody>
      </p:sp>
      <p:grpSp>
        <p:nvGrpSpPr>
          <p:cNvPr id="44" name="Group 437"/>
          <p:cNvGrpSpPr/>
          <p:nvPr/>
        </p:nvGrpSpPr>
        <p:grpSpPr>
          <a:xfrm>
            <a:off x="6685186" y="4083734"/>
            <a:ext cx="1555438" cy="447812"/>
            <a:chOff x="4024601" y="4126150"/>
            <a:chExt cx="1094979" cy="294500"/>
          </a:xfrm>
        </p:grpSpPr>
        <p:sp>
          <p:nvSpPr>
            <p:cNvPr id="45" name="MainTopic"/>
            <p:cNvSpPr/>
            <p:nvPr/>
          </p:nvSpPr>
          <p:spPr>
            <a:xfrm>
              <a:off x="4116380" y="4126150"/>
              <a:ext cx="1003200" cy="294500"/>
            </a:xfrm>
            <a:custGeom>
              <a:avLst/>
              <a:gdLst/>
              <a:ahLst/>
              <a:cxnLst/>
              <a:rect l="0" t="0" r="0" b="0"/>
              <a:pathLst>
                <a:path w="1003200" h="294500" stroke="0">
                  <a:moveTo>
                    <a:pt x="0" y="0"/>
                  </a:moveTo>
                  <a:lnTo>
                    <a:pt x="1003200" y="0"/>
                  </a:lnTo>
                  <a:lnTo>
                    <a:pt x="1003200" y="294500"/>
                  </a:lnTo>
                  <a:lnTo>
                    <a:pt x="0" y="294500"/>
                  </a:lnTo>
                  <a:lnTo>
                    <a:pt x="0" y="0"/>
                  </a:lnTo>
                  <a:close/>
                </a:path>
                <a:path w="1003200" h="294500" fill="none">
                  <a:moveTo>
                    <a:pt x="0" y="294500"/>
                  </a:moveTo>
                  <a:lnTo>
                    <a:pt x="1003200" y="294500"/>
                  </a:lnTo>
                </a:path>
              </a:pathLst>
            </a:custGeom>
            <a:noFill/>
            <a:ln w="15200" cap="flat">
              <a:solidFill>
                <a:srgbClr val="34AB5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6" name="Mark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4601" y="4126151"/>
              <a:ext cx="209432" cy="209431"/>
            </a:xfrm>
            <a:prstGeom prst="rect">
              <a:avLst/>
            </a:prstGeom>
          </p:spPr>
        </p:pic>
        <p:sp>
          <p:nvSpPr>
            <p:cNvPr id="47" name="Text 438"/>
            <p:cNvSpPr txBox="1"/>
            <p:nvPr/>
          </p:nvSpPr>
          <p:spPr>
            <a:xfrm>
              <a:off x="4390930" y="4168710"/>
              <a:ext cx="608000" cy="197600"/>
            </a:xfrm>
            <a:prstGeom prst="rect">
              <a:avLst/>
            </a:prstGeom>
            <a:noFill/>
          </p:spPr>
          <p:txBody>
            <a:bodyPr wrap="none" lIns="0" tIns="0" rIns="0" bIns="11000" rtlCol="0" anchor="ctr"/>
            <a:lstStyle/>
            <a:p>
              <a:pPr algn="ctr"/>
              <a:r>
                <a:rPr sz="2000" b="1" dirty="0" err="1">
                  <a:solidFill>
                    <a:srgbClr val="454545"/>
                  </a:solidFill>
                  <a:latin typeface="微软雅黑"/>
                </a:rPr>
                <a:t>算法流程</a:t>
              </a:r>
              <a:endParaRPr sz="2000" b="1" dirty="0">
                <a:solidFill>
                  <a:srgbClr val="454545"/>
                </a:solidFill>
                <a:latin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50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2.1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编码：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15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2628899" y="1976414"/>
            <a:ext cx="9180563" cy="652486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600" dirty="0">
                <a:solidFill>
                  <a:schemeClr val="tx1"/>
                </a:solidFill>
              </a:rPr>
              <a:t>将优化问题的</a:t>
            </a:r>
            <a:r>
              <a:rPr lang="zh-CN" altLang="en-US" sz="2600" b="1" dirty="0">
                <a:solidFill>
                  <a:schemeClr val="tx1"/>
                </a:solidFill>
              </a:rPr>
              <a:t>解</a:t>
            </a:r>
            <a:r>
              <a:rPr lang="zh-CN" altLang="en-US" sz="2600" dirty="0">
                <a:solidFill>
                  <a:schemeClr val="tx1"/>
                </a:solidFill>
              </a:rPr>
              <a:t>建模为</a:t>
            </a:r>
            <a:r>
              <a:rPr lang="zh-CN" altLang="en-US" sz="2600" b="1" dirty="0">
                <a:solidFill>
                  <a:schemeClr val="tx1"/>
                </a:solidFill>
              </a:rPr>
              <a:t>染色体或个体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2628899" y="2862246"/>
            <a:ext cx="9180564" cy="1128835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lvl="0"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600" dirty="0">
                <a:solidFill>
                  <a:schemeClr val="tx1"/>
                </a:solidFill>
              </a:rPr>
              <a:t>将染色体用一串基因来表示（表现为字符串、向量等形式，这个过程称为</a:t>
            </a:r>
            <a:r>
              <a:rPr lang="zh-CN" altLang="en-US" sz="2600" b="1" dirty="0">
                <a:solidFill>
                  <a:schemeClr val="tx1"/>
                </a:solidFill>
              </a:rPr>
              <a:t>编码</a:t>
            </a:r>
            <a:r>
              <a:rPr lang="zh-CN" altLang="en-US" sz="2600" dirty="0">
                <a:solidFill>
                  <a:schemeClr val="tx1"/>
                </a:solidFill>
              </a:rPr>
              <a:t>） 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2647948" y="4402881"/>
            <a:ext cx="9180563" cy="1852815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600" b="1" dirty="0">
                <a:solidFill>
                  <a:schemeClr val="tx1"/>
                </a:solidFill>
              </a:rPr>
              <a:t>两种编码方式：</a:t>
            </a:r>
            <a:endParaRPr lang="en-US" altLang="zh-CN" sz="2600" b="1" dirty="0">
              <a:solidFill>
                <a:schemeClr val="tx1"/>
              </a:solidFill>
            </a:endParaRPr>
          </a:p>
          <a:p>
            <a:pPr marL="457200" indent="-457200"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600" dirty="0">
                <a:solidFill>
                  <a:schemeClr val="tx1"/>
                </a:solidFill>
              </a:rPr>
              <a:t>二进制编码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marL="457200" indent="-457200"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600" dirty="0">
                <a:solidFill>
                  <a:schemeClr val="tx1"/>
                </a:solidFill>
              </a:rPr>
              <a:t>实数编码</a:t>
            </a:r>
          </a:p>
        </p:txBody>
      </p:sp>
    </p:spTree>
    <p:extLst>
      <p:ext uri="{BB962C8B-B14F-4D97-AF65-F5344CB8AC3E}">
        <p14:creationId xmlns:p14="http://schemas.microsoft.com/office/powerpoint/2010/main" val="17612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P spid="18" grpId="0" animBg="1" autoUpdateAnimBg="0"/>
      <p:bldP spid="21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2.1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编码：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16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idx="1"/>
          </p:nvPr>
        </p:nvSpPr>
        <p:spPr>
          <a:xfrm>
            <a:off x="5060130" y="498674"/>
            <a:ext cx="5172460" cy="694724"/>
          </a:xfrm>
        </p:spPr>
        <p:txBody>
          <a:bodyPr/>
          <a:lstStyle/>
          <a:p>
            <a:pPr marL="0" indent="0" eaLnBrk="1" hangingPunct="1">
              <a:buClr>
                <a:schemeClr val="tx1"/>
              </a:buClr>
              <a:buNone/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）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二进制编码</a:t>
            </a:r>
          </a:p>
          <a:p>
            <a:pPr marL="0" indent="0" eaLnBrk="1" hangingPunct="1">
              <a:buClr>
                <a:schemeClr val="tx1"/>
              </a:buClr>
              <a:buFontTx/>
              <a:buNone/>
            </a:pPr>
            <a:endParaRPr lang="zh-CN" altLang="en-US" sz="2800" b="1" dirty="0">
              <a:latin typeface="Times New Roman" pitchFamily="18" charset="0"/>
            </a:endParaRPr>
          </a:p>
          <a:p>
            <a:pPr marL="0" indent="0" eaLnBrk="1" hangingPunct="1">
              <a:buClr>
                <a:schemeClr val="tx1"/>
              </a:buClr>
              <a:buFontTx/>
              <a:buNone/>
            </a:pPr>
            <a:endParaRPr lang="zh-CN" altLang="en-US" sz="2800" b="1" dirty="0">
              <a:latin typeface="宋体" charset="-122"/>
            </a:endParaRPr>
          </a:p>
          <a:p>
            <a:pPr marL="0" indent="0" eaLnBrk="1" hangingPunct="1">
              <a:buClr>
                <a:schemeClr val="tx1"/>
              </a:buClr>
              <a:buFontTx/>
              <a:buNone/>
            </a:pPr>
            <a:endParaRPr lang="en-US" altLang="zh-CN" sz="2800" b="1" dirty="0">
              <a:latin typeface="宋体" charset="-122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825130" y="1754009"/>
            <a:ext cx="10009698" cy="568682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600" b="1" dirty="0">
                <a:solidFill>
                  <a:srgbClr val="0000FF"/>
                </a:solidFill>
              </a:rPr>
              <a:t>一维染色体编码方法</a:t>
            </a:r>
            <a:r>
              <a:rPr lang="zh-CN" altLang="en-US" sz="2600" dirty="0">
                <a:solidFill>
                  <a:srgbClr val="0000FF"/>
                </a:solidFill>
              </a:rPr>
              <a:t>：</a:t>
            </a:r>
            <a:r>
              <a:rPr lang="zh-CN" altLang="en-US" sz="2600" dirty="0">
                <a:solidFill>
                  <a:schemeClr val="tx1"/>
                </a:solidFill>
              </a:rPr>
              <a:t>将问题的解编码为</a:t>
            </a:r>
            <a:r>
              <a:rPr lang="zh-CN" altLang="en-US" sz="2600" b="1" dirty="0">
                <a:solidFill>
                  <a:schemeClr val="tx1"/>
                </a:solidFill>
              </a:rPr>
              <a:t>一维</a:t>
            </a:r>
            <a:r>
              <a:rPr lang="zh-CN" altLang="en-US" sz="2600" dirty="0">
                <a:solidFill>
                  <a:schemeClr val="tx1"/>
                </a:solidFill>
              </a:rPr>
              <a:t>排列的染色体的方法。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825130" y="2472232"/>
            <a:ext cx="10009698" cy="1212640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600" b="1" dirty="0">
                <a:solidFill>
                  <a:srgbClr val="0000FF"/>
                </a:solidFill>
                <a:latin typeface="Times New Roman" pitchFamily="18" charset="0"/>
              </a:rPr>
              <a:t>二进制编码</a:t>
            </a:r>
            <a:r>
              <a:rPr lang="zh-CN" altLang="en-US" sz="2600" dirty="0">
                <a:solidFill>
                  <a:srgbClr val="0000FF"/>
                </a:solidFill>
                <a:latin typeface="Times New Roman" pitchFamily="18" charset="0"/>
              </a:rPr>
              <a:t>：</a:t>
            </a:r>
            <a:r>
              <a:rPr lang="zh-CN" altLang="en-US" sz="2600" dirty="0">
                <a:solidFill>
                  <a:schemeClr val="tx1"/>
                </a:solidFill>
                <a:latin typeface="Times New Roman" pitchFamily="18" charset="0"/>
              </a:rPr>
              <a:t>用若干二进制数表示一个个体，将原问题的解空间映射到位串空间 </a:t>
            </a:r>
            <a:r>
              <a:rPr lang="en-US" altLang="zh-CN" sz="26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={0</a:t>
            </a:r>
            <a:r>
              <a:rPr lang="zh-CN" altLang="en-US" sz="2600" dirty="0">
                <a:solidFill>
                  <a:schemeClr val="tx1"/>
                </a:solidFill>
                <a:latin typeface="Times New Roman" pitchFamily="18" charset="0"/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1}</a:t>
            </a:r>
            <a:r>
              <a:rPr lang="zh-CN" altLang="en-US" sz="2600" dirty="0">
                <a:solidFill>
                  <a:schemeClr val="tx1"/>
                </a:solidFill>
                <a:latin typeface="Times New Roman" pitchFamily="18" charset="0"/>
              </a:rPr>
              <a:t>上，然后在位串空间上进行遗传操作。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1799765" y="5011255"/>
            <a:ext cx="10054143" cy="978729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zh-CN" altLang="en-US" b="1" dirty="0">
                <a:solidFill>
                  <a:srgbClr val="0000FF"/>
                </a:solidFill>
              </a:rPr>
              <a:t>优点</a:t>
            </a:r>
            <a:r>
              <a:rPr lang="zh-CN" altLang="en-US" dirty="0">
                <a:solidFill>
                  <a:srgbClr val="0000FF"/>
                </a:solidFill>
              </a:rPr>
              <a:t>：</a:t>
            </a:r>
            <a:r>
              <a:rPr lang="zh-CN" altLang="en-US" dirty="0">
                <a:solidFill>
                  <a:schemeClr val="tx1"/>
                </a:solidFill>
              </a:rPr>
              <a:t>类似生物染色体的组成，算法易于用生物遗传理论解释，遗传操作如交叉、变异等易实现；算法处理的模式数最多。 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1799765" y="6144220"/>
            <a:ext cx="10054143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zh-CN" altLang="en-US" b="1" dirty="0">
                <a:solidFill>
                  <a:srgbClr val="0000FF"/>
                </a:solidFill>
              </a:rPr>
              <a:t>缺点：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</a:rPr>
              <a:t>求解高维优化问题的二进制编码串长，搜索效率低。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868206" y="3793235"/>
            <a:ext cx="5923546" cy="914400"/>
            <a:chOff x="0" y="0"/>
            <a:chExt cx="1332968" cy="252094"/>
          </a:xfrm>
        </p:grpSpPr>
        <p:cxnSp>
          <p:nvCxnSpPr>
            <p:cNvPr id="27" name="直接箭头连接符 26"/>
            <p:cNvCxnSpPr/>
            <p:nvPr/>
          </p:nvCxnSpPr>
          <p:spPr>
            <a:xfrm>
              <a:off x="0" y="137652"/>
              <a:ext cx="294248" cy="33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1101213" y="0"/>
              <a:ext cx="231755" cy="252094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3200" kern="100">
                  <a:effectLst/>
                  <a:latin typeface="Times New Roman"/>
                  <a:ea typeface="宋体"/>
                  <a:cs typeface="宋体"/>
                </a:rPr>
                <a:t>1</a:t>
              </a:r>
              <a:endParaRPr lang="zh-CN" sz="3200" kern="100">
                <a:effectLst/>
                <a:latin typeface="Times New Roman"/>
                <a:ea typeface="宋体"/>
                <a:cs typeface="宋体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65238" y="0"/>
              <a:ext cx="231755" cy="252094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3200" kern="100">
                  <a:effectLst/>
                  <a:latin typeface="Times New Roman"/>
                  <a:ea typeface="宋体"/>
                  <a:cs typeface="宋体"/>
                </a:rPr>
                <a:t>1</a:t>
              </a:r>
              <a:endParaRPr lang="zh-CN" sz="3200" kern="100">
                <a:effectLst/>
                <a:latin typeface="Times New Roman"/>
                <a:ea typeface="宋体"/>
                <a:cs typeface="宋体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29264" y="0"/>
              <a:ext cx="231755" cy="252094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3200" kern="100">
                  <a:effectLst/>
                  <a:latin typeface="Times New Roman"/>
                  <a:ea typeface="宋体"/>
                  <a:cs typeface="宋体"/>
                </a:rPr>
                <a:t>1</a:t>
              </a:r>
              <a:endParaRPr lang="zh-CN" sz="3200" kern="100">
                <a:effectLst/>
                <a:latin typeface="Times New Roman"/>
                <a:ea typeface="宋体"/>
                <a:cs typeface="宋体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03122" y="0"/>
              <a:ext cx="231755" cy="25209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3200" kern="100">
                  <a:effectLst/>
                  <a:latin typeface="Times New Roman"/>
                  <a:ea typeface="宋体"/>
                  <a:cs typeface="宋体"/>
                </a:rPr>
                <a:t>0</a:t>
              </a:r>
              <a:endParaRPr lang="zh-CN" sz="3200" kern="100">
                <a:effectLst/>
                <a:latin typeface="Times New Roman"/>
                <a:ea typeface="宋体"/>
                <a:cs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07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P spid="18" grpId="0" animBg="1" autoUpdateAnimBg="0"/>
      <p:bldP spid="19" grpId="0" animBg="1" autoUpdateAnimBg="0"/>
      <p:bldP spid="20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2.1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编码</a:t>
            </a:r>
            <a:endParaRPr lang="en-US" altLang="zh-CN" dirty="0">
              <a:latin typeface="Times New Roman" pitchFamily="18" charset="0"/>
              <a:ea typeface="黑体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17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idx="1"/>
          </p:nvPr>
        </p:nvSpPr>
        <p:spPr>
          <a:xfrm>
            <a:off x="2811646" y="1456724"/>
            <a:ext cx="5172460" cy="694724"/>
          </a:xfrm>
        </p:spPr>
        <p:txBody>
          <a:bodyPr/>
          <a:lstStyle/>
          <a:p>
            <a:pPr marL="0" indent="0" eaLnBrk="1" hangingPunct="1">
              <a:buClr>
                <a:schemeClr val="tx1"/>
              </a:buClr>
              <a:buNone/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）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实数编码</a:t>
            </a:r>
          </a:p>
          <a:p>
            <a:pPr marL="0" indent="0" eaLnBrk="1" hangingPunct="1">
              <a:buClr>
                <a:schemeClr val="tx1"/>
              </a:buClr>
              <a:buFontTx/>
              <a:buNone/>
            </a:pPr>
            <a:endParaRPr lang="zh-CN" altLang="en-US" sz="2800" b="1" dirty="0">
              <a:latin typeface="Times New Roman" pitchFamily="18" charset="0"/>
            </a:endParaRPr>
          </a:p>
          <a:p>
            <a:pPr marL="0" indent="0" eaLnBrk="1" hangingPunct="1">
              <a:buClr>
                <a:schemeClr val="tx1"/>
              </a:buClr>
              <a:buFontTx/>
              <a:buNone/>
            </a:pPr>
            <a:endParaRPr lang="zh-CN" altLang="en-US" sz="2800" b="1" dirty="0">
              <a:latin typeface="宋体" charset="-122"/>
            </a:endParaRPr>
          </a:p>
          <a:p>
            <a:pPr marL="0" indent="0" eaLnBrk="1" hangingPunct="1">
              <a:buClr>
                <a:schemeClr val="tx1"/>
              </a:buClr>
              <a:buFontTx/>
              <a:buNone/>
            </a:pPr>
            <a:endParaRPr lang="en-US" altLang="zh-CN" sz="2800" b="1" dirty="0">
              <a:latin typeface="宋体" charset="-122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411457" y="2170938"/>
            <a:ext cx="8828043" cy="241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Blip>
                <a:blip r:embed="rId2"/>
              </a:buBlip>
            </a:pP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zh-CN" altLang="en-US" sz="2600" dirty="0">
                <a:solidFill>
                  <a:schemeClr val="tx1"/>
                </a:solidFill>
              </a:rPr>
              <a:t>采用实数表达法</a:t>
            </a:r>
            <a:r>
              <a:rPr lang="zh-CN" altLang="en-US" sz="2600" b="1" dirty="0">
                <a:solidFill>
                  <a:schemeClr val="tx1"/>
                </a:solidFill>
              </a:rPr>
              <a:t>不必进行数制转换</a:t>
            </a:r>
            <a:r>
              <a:rPr lang="zh-CN" altLang="en-US" sz="2600" dirty="0">
                <a:solidFill>
                  <a:schemeClr val="tx1"/>
                </a:solidFill>
              </a:rPr>
              <a:t>，可直接在解的表现形式上进行遗传操作。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Blip>
                <a:blip r:embed="rId2"/>
              </a:buBlip>
            </a:pPr>
            <a:r>
              <a:rPr lang="zh-CN" altLang="en-US" sz="2600" dirty="0">
                <a:solidFill>
                  <a:schemeClr val="tx1"/>
                </a:solidFill>
              </a:rPr>
              <a:t>近年来，在求解高维或复杂问题时一般使用实数编码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zh-CN" altLang="en-US" sz="2600" dirty="0">
                <a:solidFill>
                  <a:schemeClr val="tx1"/>
                </a:solidFill>
              </a:rPr>
              <a:t>如旅行商问题，</a:t>
            </a:r>
            <a:r>
              <a:rPr lang="en-US" altLang="zh-CN" sz="2600" dirty="0">
                <a:solidFill>
                  <a:schemeClr val="tx1"/>
                </a:solidFill>
              </a:rPr>
              <a:t>20</a:t>
            </a:r>
            <a:r>
              <a:rPr lang="zh-CN" altLang="en-US" sz="2600" dirty="0">
                <a:solidFill>
                  <a:schemeClr val="tx1"/>
                </a:solidFill>
              </a:rPr>
              <a:t>个城市，可按到访的顺序编码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591551" y="4978018"/>
            <a:ext cx="514350" cy="542480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000" kern="100" dirty="0">
                <a:effectLst/>
                <a:latin typeface="Times New Roman"/>
                <a:ea typeface="宋体"/>
                <a:cs typeface="宋体"/>
              </a:rPr>
              <a:t>20</a:t>
            </a:r>
            <a:endParaRPr lang="zh-CN" sz="2000" kern="100" dirty="0">
              <a:effectLst/>
              <a:latin typeface="Times New Roman"/>
              <a:ea typeface="宋体"/>
              <a:cs typeface="宋体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43751" y="4978018"/>
            <a:ext cx="1333500" cy="5424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zh-CN" sz="3600" kern="100" dirty="0">
                <a:latin typeface="Times New Roman"/>
                <a:ea typeface="宋体"/>
                <a:cs typeface="宋体"/>
              </a:rPr>
              <a:t>····</a:t>
            </a:r>
            <a:r>
              <a:rPr lang="en-US" altLang="zh-CN" sz="3600" kern="100" dirty="0">
                <a:latin typeface="Times New Roman"/>
                <a:cs typeface="宋体"/>
              </a:rPr>
              <a:t>··</a:t>
            </a:r>
            <a:endParaRPr lang="zh-CN" altLang="zh-CN" sz="3600" kern="100" dirty="0">
              <a:latin typeface="Times New Roman"/>
              <a:cs typeface="宋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44498" y="4978018"/>
            <a:ext cx="514350" cy="542480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Times New Roman"/>
                <a:ea typeface="宋体"/>
                <a:cs typeface="宋体"/>
              </a:rPr>
              <a:t>6</a:t>
            </a:r>
            <a:endParaRPr lang="zh-CN" sz="2000" kern="100" dirty="0">
              <a:effectLst/>
              <a:latin typeface="Times New Roman"/>
              <a:ea typeface="宋体"/>
              <a:cs typeface="宋体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58848" y="4978018"/>
            <a:ext cx="514350" cy="542480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000" kern="100" dirty="0">
                <a:effectLst/>
                <a:latin typeface="Times New Roman"/>
                <a:ea typeface="宋体"/>
                <a:cs typeface="宋体"/>
              </a:rPr>
              <a:t>1</a:t>
            </a:r>
            <a:endParaRPr lang="zh-CN" sz="2000" kern="100" dirty="0">
              <a:effectLst/>
              <a:latin typeface="Times New Roman"/>
              <a:ea typeface="宋体"/>
              <a:cs typeface="宋体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15798" y="4978018"/>
            <a:ext cx="514350" cy="542480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000" kern="100" dirty="0">
                <a:effectLst/>
                <a:latin typeface="Times New Roman"/>
                <a:ea typeface="宋体"/>
                <a:cs typeface="宋体"/>
              </a:rPr>
              <a:t>2</a:t>
            </a:r>
            <a:endParaRPr lang="zh-CN" sz="2000" kern="100" dirty="0">
              <a:effectLst/>
              <a:latin typeface="Times New Roman"/>
              <a:ea typeface="宋体"/>
              <a:cs typeface="宋体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30148" y="4978018"/>
            <a:ext cx="514350" cy="542480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000" kern="100" dirty="0">
                <a:effectLst/>
                <a:latin typeface="Times New Roman"/>
                <a:ea typeface="宋体"/>
                <a:cs typeface="宋体"/>
              </a:rPr>
              <a:t>3</a:t>
            </a:r>
            <a:endParaRPr lang="zh-CN" sz="2000" kern="100" dirty="0">
              <a:effectLst/>
              <a:latin typeface="Times New Roman"/>
              <a:ea typeface="宋体"/>
              <a:cs typeface="宋体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24951" y="4978018"/>
            <a:ext cx="514350" cy="542480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000" kern="100" dirty="0">
                <a:effectLst/>
                <a:latin typeface="Times New Roman"/>
                <a:ea typeface="宋体"/>
                <a:cs typeface="宋体"/>
              </a:rPr>
              <a:t>16</a:t>
            </a:r>
            <a:endParaRPr lang="zh-CN" sz="2000" kern="100" dirty="0">
              <a:effectLst/>
              <a:latin typeface="Times New Roman"/>
              <a:ea typeface="宋体"/>
              <a:cs typeface="宋体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639301" y="4978018"/>
            <a:ext cx="514350" cy="542480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000" kern="100" dirty="0">
                <a:effectLst/>
                <a:latin typeface="Times New Roman"/>
                <a:ea typeface="宋体"/>
                <a:cs typeface="宋体"/>
              </a:rPr>
              <a:t>19</a:t>
            </a:r>
            <a:endParaRPr lang="zh-CN" sz="2000" kern="100" dirty="0">
              <a:effectLst/>
              <a:latin typeface="Times New Roman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2067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2.2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群体设定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18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527294" y="1264444"/>
            <a:ext cx="8748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初始种群的产生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2568180" y="2055928"/>
            <a:ext cx="9063506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40000"/>
              </a:lnSpc>
            </a:pPr>
            <a:r>
              <a:rPr kumimoji="1" lang="zh-CN" altLang="en-US" sz="2400" dirty="0">
                <a:latin typeface="Times New Roman" pitchFamily="18" charset="0"/>
              </a:rPr>
              <a:t>（</a:t>
            </a:r>
            <a:r>
              <a:rPr kumimoji="1" lang="en-US" altLang="zh-CN" sz="2400" dirty="0">
                <a:latin typeface="Times New Roman" pitchFamily="18" charset="0"/>
              </a:rPr>
              <a:t>1</a:t>
            </a:r>
            <a:r>
              <a:rPr kumimoji="1" lang="zh-CN" altLang="en-US" sz="2400" dirty="0">
                <a:latin typeface="Times New Roman" pitchFamily="18" charset="0"/>
              </a:rPr>
              <a:t>）设定一个种群规模，如</a:t>
            </a:r>
            <a:r>
              <a:rPr kumimoji="1" lang="en-US" altLang="zh-CN" sz="2400" dirty="0">
                <a:latin typeface="Times New Roman" pitchFamily="18" charset="0"/>
              </a:rPr>
              <a:t>20</a:t>
            </a:r>
            <a:r>
              <a:rPr kumimoji="1" lang="zh-CN" altLang="en-US" sz="2400" dirty="0">
                <a:latin typeface="Times New Roman" pitchFamily="18" charset="0"/>
              </a:rPr>
              <a:t>或</a:t>
            </a:r>
            <a:r>
              <a:rPr kumimoji="1" lang="en-US" altLang="zh-CN" sz="2400" dirty="0">
                <a:latin typeface="Times New Roman" pitchFamily="18" charset="0"/>
              </a:rPr>
              <a:t>100</a:t>
            </a:r>
          </a:p>
          <a:p>
            <a:pPr algn="just" eaLnBrk="0" hangingPunct="0">
              <a:lnSpc>
                <a:spcPct val="140000"/>
              </a:lnSpc>
            </a:pPr>
            <a:r>
              <a:rPr kumimoji="1" lang="zh-CN" altLang="en-US" sz="2400" dirty="0">
                <a:latin typeface="Times New Roman" pitchFamily="18" charset="0"/>
              </a:rPr>
              <a:t>（</a:t>
            </a:r>
            <a:r>
              <a:rPr kumimoji="1" lang="en-US" altLang="zh-CN" sz="2400" dirty="0">
                <a:latin typeface="Times New Roman" pitchFamily="18" charset="0"/>
              </a:rPr>
              <a:t>2</a:t>
            </a:r>
            <a:r>
              <a:rPr kumimoji="1" lang="zh-CN" altLang="en-US" sz="2400" dirty="0">
                <a:latin typeface="Times New Roman" pitchFamily="18" charset="0"/>
              </a:rPr>
              <a:t>）随机产生一定数目的个体</a:t>
            </a:r>
          </a:p>
          <a:p>
            <a:pPr algn="just" eaLnBrk="0" hangingPunct="0">
              <a:lnSpc>
                <a:spcPct val="140000"/>
              </a:lnSpc>
            </a:pPr>
            <a:r>
              <a:rPr kumimoji="1" lang="zh-CN" altLang="en-US" sz="2400" dirty="0">
                <a:latin typeface="Times New Roman" pitchFamily="18" charset="0"/>
              </a:rPr>
              <a:t>（</a:t>
            </a:r>
            <a:r>
              <a:rPr kumimoji="1" lang="en-US" altLang="zh-CN" sz="2400" dirty="0">
                <a:latin typeface="Times New Roman" pitchFamily="18" charset="0"/>
              </a:rPr>
              <a:t>3</a:t>
            </a:r>
            <a:r>
              <a:rPr kumimoji="1" lang="zh-CN" altLang="en-US" sz="2400" dirty="0">
                <a:latin typeface="Times New Roman" pitchFamily="18" charset="0"/>
              </a:rPr>
              <a:t>）从中挑选最好的个体加到初始种群中</a:t>
            </a:r>
          </a:p>
          <a:p>
            <a:pPr algn="just" eaLnBrk="0" hangingPunct="0">
              <a:lnSpc>
                <a:spcPct val="140000"/>
              </a:lnSpc>
            </a:pPr>
            <a:r>
              <a:rPr kumimoji="1" lang="zh-CN" altLang="en-US" sz="2400" dirty="0">
                <a:latin typeface="Times New Roman" pitchFamily="18" charset="0"/>
              </a:rPr>
              <a:t>（</a:t>
            </a:r>
            <a:r>
              <a:rPr kumimoji="1" lang="en-US" altLang="zh-CN" sz="2400" dirty="0">
                <a:latin typeface="Times New Roman" pitchFamily="18" charset="0"/>
              </a:rPr>
              <a:t>4</a:t>
            </a:r>
            <a:r>
              <a:rPr kumimoji="1" lang="zh-CN" altLang="en-US" sz="2400" dirty="0">
                <a:latin typeface="Times New Roman" pitchFamily="18" charset="0"/>
              </a:rPr>
              <a:t>）重复步骤（</a:t>
            </a:r>
            <a:r>
              <a:rPr kumimoji="1" lang="en-US" altLang="zh-CN" sz="2400" dirty="0">
                <a:latin typeface="Times New Roman" pitchFamily="18" charset="0"/>
              </a:rPr>
              <a:t>2</a:t>
            </a:r>
            <a:r>
              <a:rPr kumimoji="1" lang="zh-CN" altLang="en-US" sz="2400" dirty="0">
                <a:latin typeface="Times New Roman" pitchFamily="18" charset="0"/>
              </a:rPr>
              <a:t>）（</a:t>
            </a:r>
            <a:r>
              <a:rPr kumimoji="1" lang="en-US" altLang="zh-CN" sz="2400" dirty="0">
                <a:latin typeface="Times New Roman" pitchFamily="18" charset="0"/>
              </a:rPr>
              <a:t>4</a:t>
            </a:r>
            <a:r>
              <a:rPr kumimoji="1" lang="zh-CN" altLang="en-US" sz="2400" dirty="0">
                <a:latin typeface="Times New Roman" pitchFamily="18" charset="0"/>
              </a:rPr>
              <a:t>），直到初始群体中个体数目达到了预先确定的规模。 </a:t>
            </a:r>
          </a:p>
        </p:txBody>
      </p:sp>
    </p:spTree>
    <p:extLst>
      <p:ext uri="{BB962C8B-B14F-4D97-AF65-F5344CB8AC3E}">
        <p14:creationId xmlns:p14="http://schemas.microsoft.com/office/powerpoint/2010/main" val="362205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2.2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群体设定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19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2495549" y="1986757"/>
            <a:ext cx="8748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</a:rPr>
              <a:t>2.  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种群规模的确定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2495549" y="2961934"/>
            <a:ext cx="9161518" cy="21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Tx/>
              <a:buBlip>
                <a:blip r:embed="rId2"/>
              </a:buBlip>
            </a:pPr>
            <a:r>
              <a:rPr kumimoji="1" lang="en-US" altLang="zh-CN" sz="2400" dirty="0">
                <a:solidFill>
                  <a:schemeClr val="tx1"/>
                </a:solidFill>
              </a:rPr>
              <a:t> </a:t>
            </a:r>
            <a:r>
              <a:rPr kumimoji="1" lang="zh-CN" altLang="en-US" sz="2400" dirty="0">
                <a:solidFill>
                  <a:schemeClr val="tx1"/>
                </a:solidFill>
              </a:rPr>
              <a:t>群体规模太小，遗传算法的优化性能不太好，易陷入局部最优解。</a:t>
            </a:r>
          </a:p>
          <a:p>
            <a:pPr>
              <a:lnSpc>
                <a:spcPct val="200000"/>
              </a:lnSpc>
              <a:buFontTx/>
              <a:buBlip>
                <a:blip r:embed="rId2"/>
              </a:buBlip>
            </a:pPr>
            <a:r>
              <a:rPr kumimoji="1" lang="zh-CN" altLang="en-US" sz="2400" dirty="0">
                <a:solidFill>
                  <a:schemeClr val="tx1"/>
                </a:solidFill>
              </a:rPr>
              <a:t> 群体规模太大，计算复杂。 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  <a:buFontTx/>
              <a:buBlip>
                <a:blip r:embed="rId2"/>
              </a:buBlip>
            </a:pPr>
            <a:r>
              <a:rPr kumimoji="1" lang="zh-CN" altLang="en-US" sz="2400" dirty="0">
                <a:solidFill>
                  <a:schemeClr val="tx1"/>
                </a:solidFill>
                <a:latin typeface="Times New Roman" pitchFamily="18" charset="0"/>
              </a:rPr>
              <a:t>一般取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itchFamily="18" charset="0"/>
              </a:rPr>
              <a:t>20-100</a:t>
            </a:r>
            <a:endParaRPr kumimoji="1" lang="zh-CN" altLang="en-US" sz="24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087429" y="584886"/>
            <a:ext cx="1569638" cy="87183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启示</a:t>
            </a:r>
            <a:r>
              <a:rPr lang="en-US" altLang="zh-CN" sz="3200" dirty="0"/>
              <a:t>0</a:t>
            </a:r>
            <a:r>
              <a:rPr lang="zh-CN" altLang="en-US" sz="32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0063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utoUpdateAnimBg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3104120" y="135406"/>
            <a:ext cx="8709608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遗传算法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755777" y="3346863"/>
            <a:ext cx="8666966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遗传算法（</a:t>
            </a:r>
            <a:r>
              <a:rPr lang="en-US" altLang="zh-CN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Genetic Algorithm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，</a:t>
            </a:r>
            <a:r>
              <a:rPr lang="en-US" altLang="zh-CN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GA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）</a:t>
            </a:r>
            <a:endParaRPr lang="en-US" altLang="zh-CN" sz="28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+mn-ea"/>
              <a:ea typeface="+mn-ea"/>
              <a:cs typeface="+mj-cs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由美国的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John </a:t>
            </a:r>
            <a:r>
              <a:rPr lang="en-US" altLang="zh-CN" sz="2800" b="1" dirty="0" err="1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holland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于</a:t>
            </a:r>
            <a:r>
              <a:rPr lang="en-US" altLang="zh-CN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20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世纪</a:t>
            </a:r>
            <a:r>
              <a:rPr lang="en-US" altLang="zh-CN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70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年代提出</a:t>
            </a:r>
            <a:endParaRPr lang="en-US" altLang="zh-CN" sz="28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+mn-ea"/>
              <a:ea typeface="+mn-ea"/>
              <a:cs typeface="+mj-cs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该算法是模拟达尔文生物进化论的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自然选择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和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遗传学机理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的计算模型</a:t>
            </a:r>
            <a:endParaRPr lang="en-US" altLang="zh-CN" sz="28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+mn-ea"/>
              <a:ea typeface="+mn-ea"/>
              <a:cs typeface="+mj-cs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是一种通过模拟自然进化过程搜索最优解的方法</a:t>
            </a:r>
            <a:endParaRPr lang="en-US" altLang="zh-CN" sz="28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+mn-ea"/>
              <a:ea typeface="+mn-ea"/>
              <a:cs typeface="+mj-cs"/>
            </a:endParaRPr>
          </a:p>
        </p:txBody>
      </p:sp>
      <p:pic>
        <p:nvPicPr>
          <p:cNvPr id="10" name="Picture 2" descr="https://gimg2.baidu.com/image_search/src=http%3A%2F%2Fpic.baike.soso.com%2Fugc%2Fbaikepic2%2F18601%2F20180126112008-457674929_jpg_690_820_60928.jpg%2F0&amp;refer=http%3A%2F%2Fpic.baike.soso.com&amp;app=2002&amp;size=f9999,10000&amp;q=a80&amp;n=0&amp;g=0n&amp;fmt=auto?sec=1651997026&amp;t=d94ac2a99cca79bb74b6ca4c147579c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r="8642"/>
          <a:stretch/>
        </p:blipFill>
        <p:spPr bwMode="auto">
          <a:xfrm>
            <a:off x="6497123" y="365126"/>
            <a:ext cx="2236299" cy="310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t15.baidu.com/it/u=643946337,3288868657&amp;fm=224&amp;app=112&amp;f=JPEG?w=375&amp;h=5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493" y="365126"/>
            <a:ext cx="2161869" cy="310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0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2.3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适应度函数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20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2438083" y="1323374"/>
            <a:ext cx="9391967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800" dirty="0"/>
              <a:t>适应度函数（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fitness function</a:t>
            </a:r>
            <a:r>
              <a:rPr kumimoji="1" lang="zh-CN" altLang="en-US" sz="2800" dirty="0"/>
              <a:t>）：评价个体优劣的标准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zh-CN" altLang="en-US" sz="2800" dirty="0"/>
              <a:t>       遗传算法遵循自然界优胜劣汰的原则，在进化过程中以个体的适应度函数值来评价个体的好坏，进而决定个体被淘汰还是留存下来繁衍后代。</a:t>
            </a:r>
            <a:endParaRPr kumimoji="1" lang="en-US" altLang="zh-CN" sz="2800" dirty="0"/>
          </a:p>
          <a:p>
            <a:r>
              <a:rPr kumimoji="1" lang="en-US" altLang="zh-CN" sz="2800" dirty="0">
                <a:solidFill>
                  <a:srgbClr val="0000FF"/>
                </a:solidFill>
                <a:latin typeface="Times New Roman" pitchFamily="18" charset="0"/>
              </a:rPr>
              <a:t>       </a:t>
            </a:r>
            <a:r>
              <a:rPr kumimoji="1"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适应度函数决定着进化的方向</a:t>
            </a:r>
            <a:endParaRPr kumimoji="1" lang="en-US" altLang="zh-CN" sz="2800" dirty="0">
              <a:solidFill>
                <a:srgbClr val="0000FF"/>
              </a:solidFill>
              <a:latin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是进行自然选择的唯一依据</a:t>
            </a:r>
            <a:endParaRPr kumimoji="1" lang="en-US" altLang="zh-CN" sz="2800" dirty="0">
              <a:solidFill>
                <a:srgbClr val="0000FF"/>
              </a:solidFill>
              <a:latin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适应度函数的设计非常重要</a:t>
            </a:r>
            <a:endParaRPr kumimoji="1" lang="en-US" altLang="zh-CN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93" y="4405313"/>
            <a:ext cx="2286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8151644" y="3886200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Times New Roman" pitchFamily="18" charset="0"/>
              </a:rPr>
              <a:t>适应度函数要如何设计呢？</a:t>
            </a:r>
          </a:p>
        </p:txBody>
      </p:sp>
    </p:spTree>
    <p:extLst>
      <p:ext uri="{BB962C8B-B14F-4D97-AF65-F5344CB8AC3E}">
        <p14:creationId xmlns:p14="http://schemas.microsoft.com/office/powerpoint/2010/main" val="15976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2.3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适应度函数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21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128533" y="2336409"/>
            <a:ext cx="938887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kumimoji="1" lang="zh-CN" altLang="en-US" sz="2800" b="1" dirty="0">
                <a:solidFill>
                  <a:srgbClr val="FF0000"/>
                </a:solidFill>
              </a:rPr>
              <a:t>最直观的</a:t>
            </a:r>
            <a:r>
              <a:rPr kumimoji="1" lang="zh-CN" altLang="en-US" sz="2800" b="1" dirty="0">
                <a:solidFill>
                  <a:srgbClr val="0000FF"/>
                </a:solidFill>
              </a:rPr>
              <a:t>做法是：</a:t>
            </a:r>
            <a:endParaRPr kumimoji="1" lang="en-US" altLang="zh-CN" sz="2800" b="1" dirty="0">
              <a:solidFill>
                <a:srgbClr val="0000FF"/>
              </a:solidFill>
            </a:endParaRPr>
          </a:p>
          <a:p>
            <a:pPr marL="457200" indent="-457200"/>
            <a:r>
              <a:rPr kumimoji="1" lang="zh-CN" altLang="en-US" sz="2800" b="1" dirty="0"/>
              <a:t>将待求解优化问题的目标函数映射成适应度函数</a:t>
            </a:r>
            <a:endParaRPr kumimoji="1" lang="en-US" altLang="zh-CN" sz="2800" b="1" dirty="0"/>
          </a:p>
        </p:txBody>
      </p:sp>
      <p:grpSp>
        <p:nvGrpSpPr>
          <p:cNvPr id="15" name="Group 20"/>
          <p:cNvGrpSpPr>
            <a:grpSpLocks/>
          </p:cNvGrpSpPr>
          <p:nvPr/>
        </p:nvGrpSpPr>
        <p:grpSpPr bwMode="auto">
          <a:xfrm>
            <a:off x="2152650" y="3476626"/>
            <a:ext cx="9326656" cy="1471613"/>
            <a:chOff x="240" y="1056"/>
            <a:chExt cx="5184" cy="927"/>
          </a:xfrm>
        </p:grpSpPr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240" y="1056"/>
              <a:ext cx="5184" cy="9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40000"/>
                </a:spcBef>
                <a:buClr>
                  <a:srgbClr val="0000FF"/>
                </a:buClr>
              </a:pPr>
              <a:r>
                <a:rPr lang="en-US" altLang="zh-CN" sz="2800" b="1" dirty="0">
                  <a:solidFill>
                    <a:srgbClr val="FF3300"/>
                  </a:solidFill>
                  <a:latin typeface="Arial" charset="0"/>
                </a:rPr>
                <a:t>●</a:t>
              </a:r>
              <a:r>
                <a:rPr kumimoji="1" lang="en-US" altLang="zh-CN" sz="2600" dirty="0">
                  <a:solidFill>
                    <a:schemeClr val="tx1"/>
                  </a:solidFill>
                </a:rPr>
                <a:t> </a:t>
              </a:r>
              <a:r>
                <a:rPr kumimoji="1" lang="zh-CN" altLang="en-US" sz="2600" dirty="0">
                  <a:solidFill>
                    <a:schemeClr val="tx1"/>
                  </a:solidFill>
                </a:rPr>
                <a:t>若目标函数为</a:t>
              </a:r>
              <a:r>
                <a:rPr kumimoji="1" lang="zh-CN" altLang="en-US" sz="2600" b="1" dirty="0">
                  <a:solidFill>
                    <a:schemeClr val="tx1"/>
                  </a:solidFill>
                </a:rPr>
                <a:t>最大化</a:t>
              </a:r>
              <a:r>
                <a:rPr kumimoji="1" lang="zh-CN" altLang="en-US" sz="2600" dirty="0">
                  <a:solidFill>
                    <a:schemeClr val="tx1"/>
                  </a:solidFill>
                </a:rPr>
                <a:t>问题，则</a:t>
              </a:r>
            </a:p>
            <a:p>
              <a:pPr>
                <a:lnSpc>
                  <a:spcPct val="180000"/>
                </a:lnSpc>
                <a:spcBef>
                  <a:spcPct val="40000"/>
                </a:spcBef>
                <a:spcAft>
                  <a:spcPct val="100000"/>
                </a:spcAft>
                <a:buClr>
                  <a:srgbClr val="0000FF"/>
                </a:buClr>
              </a:pPr>
              <a:r>
                <a:rPr lang="en-US" altLang="zh-CN" sz="2800" b="1" dirty="0">
                  <a:solidFill>
                    <a:srgbClr val="FF3300"/>
                  </a:solidFill>
                  <a:latin typeface="Arial" charset="0"/>
                </a:rPr>
                <a:t>●</a:t>
              </a:r>
              <a:r>
                <a:rPr kumimoji="1" lang="zh-CN" altLang="en-US" sz="2600" dirty="0">
                  <a:solidFill>
                    <a:schemeClr val="tx1"/>
                  </a:solidFill>
                </a:rPr>
                <a:t>若目标函数为</a:t>
              </a:r>
              <a:r>
                <a:rPr kumimoji="1" lang="zh-CN" altLang="en-US" sz="2600" b="1" dirty="0">
                  <a:solidFill>
                    <a:schemeClr val="tx1"/>
                  </a:solidFill>
                </a:rPr>
                <a:t>最小化</a:t>
              </a:r>
              <a:r>
                <a:rPr kumimoji="1" lang="zh-CN" altLang="en-US" sz="2600" dirty="0">
                  <a:solidFill>
                    <a:schemeClr val="tx1"/>
                  </a:solidFill>
                </a:rPr>
                <a:t>问题，则</a:t>
              </a:r>
            </a:p>
          </p:txBody>
        </p:sp>
        <p:graphicFrame>
          <p:nvGraphicFramePr>
            <p:cNvPr id="17" name="Object 11"/>
            <p:cNvGraphicFramePr>
              <a:graphicFrameLocks noChangeAspect="1"/>
            </p:cNvGraphicFramePr>
            <p:nvPr/>
          </p:nvGraphicFramePr>
          <p:xfrm>
            <a:off x="3456" y="1104"/>
            <a:ext cx="139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091726" imgH="203112" progId="Equation.3">
                    <p:embed/>
                  </p:oleObj>
                </mc:Choice>
                <mc:Fallback>
                  <p:oleObj r:id="rId3" imgW="1091726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104"/>
                          <a:ext cx="1392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2"/>
            <p:cNvGraphicFramePr>
              <a:graphicFrameLocks noChangeAspect="1"/>
            </p:cNvGraphicFramePr>
            <p:nvPr/>
          </p:nvGraphicFramePr>
          <p:xfrm>
            <a:off x="3408" y="1440"/>
            <a:ext cx="1392" cy="5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1117600" imgH="419100" progId="Equation.3">
                    <p:embed/>
                  </p:oleObj>
                </mc:Choice>
                <mc:Fallback>
                  <p:oleObj r:id="rId5" imgW="11176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440"/>
                          <a:ext cx="1392" cy="5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2192020" y="1536861"/>
            <a:ext cx="93888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kumimoji="1" lang="zh-CN" altLang="en-US" sz="2800" dirty="0"/>
              <a:t>适应度函数的设计一定要结合具体的问题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81054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2.3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适应度函数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22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2192021" y="1536861"/>
            <a:ext cx="624713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kumimoji="1" lang="zh-CN" altLang="en-US" sz="2800" dirty="0"/>
              <a:t>适应度函数的设计一定要结合具体的问题，如：</a:t>
            </a:r>
            <a:endParaRPr kumimoji="1" lang="en-US" altLang="zh-CN" sz="2800" dirty="0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020571" y="2826576"/>
            <a:ext cx="641858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zh-CN" altLang="en-US" sz="2800" dirty="0"/>
              <a:t>旅行商问题，适应度函数定义为一套方案的</a:t>
            </a:r>
            <a:r>
              <a:rPr kumimoji="1" lang="zh-CN" altLang="en-US" sz="2800" b="1" dirty="0"/>
              <a:t>总路程</a:t>
            </a:r>
            <a:endParaRPr kumimoji="1" lang="en-US" altLang="zh-CN" sz="2800" b="1" dirty="0"/>
          </a:p>
          <a:p>
            <a:pPr marL="457200" indent="-457200">
              <a:buFont typeface="Wingdings" pitchFamily="2" charset="2"/>
              <a:buChar char="Ø"/>
            </a:pPr>
            <a:r>
              <a:rPr kumimoji="1" lang="en-US" altLang="zh-CN" sz="2800" dirty="0" err="1"/>
              <a:t>FSP</a:t>
            </a:r>
            <a:r>
              <a:rPr kumimoji="1" lang="zh-CN" altLang="en-US" sz="2800" dirty="0"/>
              <a:t>：适应度函数定义为加工完所有工件的</a:t>
            </a:r>
            <a:r>
              <a:rPr kumimoji="1" lang="zh-CN" altLang="en-US" sz="2800" b="1" dirty="0"/>
              <a:t>总时间</a:t>
            </a:r>
            <a:endParaRPr kumimoji="1" lang="en-US" altLang="zh-CN" sz="2800" b="1" dirty="0"/>
          </a:p>
        </p:txBody>
      </p:sp>
      <p:sp>
        <p:nvSpPr>
          <p:cNvPr id="21" name="圆角矩形 20"/>
          <p:cNvSpPr/>
          <p:nvPr/>
        </p:nvSpPr>
        <p:spPr>
          <a:xfrm>
            <a:off x="9047243" y="1685324"/>
            <a:ext cx="2781300" cy="2200876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启示</a:t>
            </a:r>
            <a:r>
              <a:rPr lang="en-US" altLang="zh-CN" sz="3200" dirty="0"/>
              <a:t>1</a:t>
            </a:r>
            <a:r>
              <a:rPr lang="zh-CN" altLang="en-US" sz="3200" dirty="0"/>
              <a:t>：</a:t>
            </a:r>
            <a:r>
              <a:rPr lang="zh-CN" altLang="zh-CN" sz="3200" dirty="0">
                <a:solidFill>
                  <a:schemeClr val="tx1"/>
                </a:solidFill>
              </a:rPr>
              <a:t>要与中华民族伟大复兴的总目标相结合。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606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/>
              <a:t>2.4 </a:t>
            </a:r>
            <a:r>
              <a:rPr lang="zh-CN" altLang="en-US" dirty="0"/>
              <a:t>选择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23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799765" y="1619250"/>
            <a:ext cx="9863668" cy="4305300"/>
          </a:xfrm>
        </p:spPr>
        <p:txBody>
          <a:bodyPr/>
          <a:lstStyle/>
          <a:p>
            <a:pPr marL="0" indent="0"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b="1" dirty="0">
                <a:latin typeface="Times New Roman" pitchFamily="18" charset="0"/>
              </a:rPr>
              <a:t>选择</a:t>
            </a: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即从当前群体中按照一定的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概率</a:t>
            </a: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选出</a:t>
            </a:r>
            <a:r>
              <a:rPr lang="zh-CN" altLang="en-US" b="1" i="1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优良</a:t>
            </a: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的个体，使他们有机会作为父代繁殖下一代子孙；</a:t>
            </a:r>
            <a:endParaRPr lang="en-US" altLang="zh-CN" dirty="0">
              <a:latin typeface="Times New Roman" pitchFamily="18" charset="0"/>
              <a:sym typeface="Wingdings" pitchFamily="2" charset="2"/>
            </a:endParaRPr>
          </a:p>
          <a:p>
            <a:pPr marL="0" indent="0"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优良与否，由适应度函数判断；</a:t>
            </a:r>
            <a:endParaRPr lang="en-US" altLang="zh-CN" dirty="0">
              <a:latin typeface="Times New Roman" pitchFamily="18" charset="0"/>
              <a:sym typeface="Wingdings" pitchFamily="2" charset="2"/>
            </a:endParaRPr>
          </a:p>
          <a:p>
            <a:pPr marL="0" indent="0"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  <a:sym typeface="Wingdings" pitchFamily="2" charset="2"/>
              </a:rPr>
              <a:t>注意：</a:t>
            </a:r>
            <a:endParaRPr lang="en-US" altLang="zh-CN" dirty="0">
              <a:solidFill>
                <a:srgbClr val="0000FF"/>
              </a:solidFill>
              <a:latin typeface="Times New Roman" pitchFamily="18" charset="0"/>
              <a:sym typeface="Wingdings" pitchFamily="2" charset="2"/>
            </a:endParaRP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如果只选最好的个体，那遗传算法就变成了确定性优化方法，会使算法过快收敛，且很容易陷入局部最优；</a:t>
            </a:r>
            <a:endParaRPr lang="en-US" altLang="zh-CN" dirty="0">
              <a:latin typeface="Times New Roman" pitchFamily="18" charset="0"/>
              <a:sym typeface="Wingdings" pitchFamily="2" charset="2"/>
            </a:endParaRP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若只是随机选，则收敛时间过长，或者不收敛</a:t>
            </a:r>
            <a:endParaRPr lang="en-US" altLang="zh-CN" dirty="0">
              <a:latin typeface="Times New Roman" pitchFamily="18" charset="0"/>
              <a:sym typeface="Wingdings" pitchFamily="2" charset="2"/>
            </a:endParaRP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因此，选择方法的关键是找到一个策略，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既要</a:t>
            </a: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能找到全局最优，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又要</a:t>
            </a: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使种群较快收敛</a:t>
            </a:r>
            <a:endParaRPr lang="zh-CN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5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2.4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选择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24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563416" y="1525088"/>
            <a:ext cx="9739790" cy="1674814"/>
          </a:xfrm>
        </p:spPr>
        <p:txBody>
          <a:bodyPr/>
          <a:lstStyle/>
          <a:p>
            <a:pPr marL="0" indent="0" eaLnBrk="1" hangingPunct="1">
              <a:buClr>
                <a:schemeClr val="tx1"/>
              </a:buClr>
              <a:buNone/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）个体选择概率分配方法</a:t>
            </a:r>
          </a:p>
          <a:p>
            <a:pPr marL="0" indent="0" eaLnBrk="1" hangingPunct="1">
              <a:spcBef>
                <a:spcPct val="50000"/>
              </a:spcBef>
              <a:buClr>
                <a:schemeClr val="tx1"/>
              </a:buClr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适应度比例方法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fitness proportional model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b="1" dirty="0">
                <a:latin typeface="Times New Roman" pitchFamily="18" charset="0"/>
              </a:rPr>
              <a:t>或蒙特卡罗法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Monte Carlo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b="1" dirty="0">
                <a:latin typeface="Times New Roman" pitchFamily="18" charset="0"/>
              </a:rPr>
              <a:t> </a:t>
            </a:r>
            <a:endParaRPr lang="zh-CN" altLang="en-US" dirty="0">
              <a:latin typeface="Times New Roman" pitchFamily="18" charset="0"/>
            </a:endParaRPr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600240"/>
              </p:ext>
            </p:extLst>
          </p:nvPr>
        </p:nvGraphicFramePr>
        <p:xfrm>
          <a:off x="7185541" y="4692656"/>
          <a:ext cx="2596811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23586" imgH="622030" progId="Equation.3">
                  <p:embed/>
                </p:oleObj>
              </mc:Choice>
              <mc:Fallback>
                <p:oleObj r:id="rId2" imgW="723586" imgH="6220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5541" y="4692656"/>
                        <a:ext cx="2596811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2692051" y="3199902"/>
            <a:ext cx="869985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各个体被选择的概率和其适应度值成比例。</a:t>
            </a: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2692051" y="4067127"/>
            <a:ext cx="674736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个体    被选择的概率为：</a:t>
            </a:r>
            <a:r>
              <a:rPr lang="en-US" altLang="zh-CN" sz="2800" dirty="0">
                <a:solidFill>
                  <a:schemeClr val="tx1"/>
                </a:solidFill>
              </a:rPr>
              <a:t>M</a:t>
            </a:r>
            <a:r>
              <a:rPr lang="zh-CN" altLang="en-US" sz="2800" dirty="0">
                <a:solidFill>
                  <a:schemeClr val="tx1"/>
                </a:solidFill>
              </a:rPr>
              <a:t>为群体规模</a:t>
            </a:r>
            <a:r>
              <a:rPr lang="zh-CN" altLang="en-US" sz="2800" dirty="0">
                <a:solidFill>
                  <a:schemeClr val="tx1"/>
                </a:solidFill>
                <a:latin typeface="Arial" charset="0"/>
              </a:rPr>
              <a:t> </a:t>
            </a:r>
          </a:p>
        </p:txBody>
      </p:sp>
      <p:graphicFrame>
        <p:nvGraphicFramePr>
          <p:cNvPr id="2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809505"/>
              </p:ext>
            </p:extLst>
          </p:nvPr>
        </p:nvGraphicFramePr>
        <p:xfrm>
          <a:off x="4038291" y="4098131"/>
          <a:ext cx="311109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88707" imgH="164742" progId="Equation.3">
                  <p:embed/>
                </p:oleObj>
              </mc:Choice>
              <mc:Fallback>
                <p:oleObj name="公式" r:id="rId4" imgW="88707" imgH="16474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291" y="4098131"/>
                        <a:ext cx="311109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25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2.4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选择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25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idx="1"/>
          </p:nvPr>
        </p:nvSpPr>
        <p:spPr>
          <a:xfrm>
            <a:off x="2637965" y="1456724"/>
            <a:ext cx="4035126" cy="1800225"/>
          </a:xfrm>
        </p:spPr>
        <p:txBody>
          <a:bodyPr/>
          <a:lstStyle/>
          <a:p>
            <a:pPr marL="609600" indent="-609600" eaLnBrk="1" hangingPunct="1">
              <a:spcBef>
                <a:spcPct val="50000"/>
              </a:spcBef>
              <a:buClr>
                <a:schemeClr val="tx1"/>
              </a:buClr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  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）选择个体方法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769" y="5159049"/>
            <a:ext cx="1425553" cy="142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2969524" y="2881818"/>
            <a:ext cx="5095023" cy="1200329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zh-CN" altLang="en-US" dirty="0">
                <a:solidFill>
                  <a:schemeClr val="tx1"/>
                </a:solidFill>
              </a:rPr>
              <a:t>确定了个体选择的概率之后，遗传算法是如何选择个体的呢？ </a:t>
            </a:r>
          </a:p>
        </p:txBody>
      </p:sp>
    </p:spTree>
    <p:extLst>
      <p:ext uri="{BB962C8B-B14F-4D97-AF65-F5344CB8AC3E}">
        <p14:creationId xmlns:p14="http://schemas.microsoft.com/office/powerpoint/2010/main" val="82431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2.4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选择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26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idx="1"/>
          </p:nvPr>
        </p:nvSpPr>
        <p:spPr>
          <a:xfrm>
            <a:off x="2637965" y="1456724"/>
            <a:ext cx="4035126" cy="1800225"/>
          </a:xfrm>
        </p:spPr>
        <p:txBody>
          <a:bodyPr/>
          <a:lstStyle/>
          <a:p>
            <a:pPr marL="609600" indent="-609600" eaLnBrk="1" hangingPunct="1">
              <a:spcBef>
                <a:spcPct val="50000"/>
              </a:spcBef>
              <a:buClr>
                <a:schemeClr val="tx1"/>
              </a:buClr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）选择个体方法</a:t>
            </a:r>
          </a:p>
          <a:p>
            <a:pPr marL="609600" indent="-609600" eaLnBrk="1" hangingPunct="1">
              <a:spcBef>
                <a:spcPct val="50000"/>
              </a:spcBef>
              <a:buClr>
                <a:schemeClr val="tx1"/>
              </a:buClr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轮盘赌选择</a:t>
            </a:r>
            <a:r>
              <a:rPr lang="zh-CN" altLang="en-US" sz="2800" dirty="0">
                <a:solidFill>
                  <a:srgbClr val="0000FF"/>
                </a:solidFill>
                <a:latin typeface="宋体" charset="-122"/>
              </a:rPr>
              <a:t>        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1615066" y="3158818"/>
            <a:ext cx="5221164" cy="2123658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按个体的选择概率产生一个轮盘，轮盘每个区的角度与个体的选择概率成比例</a:t>
            </a:r>
          </a:p>
          <a:p>
            <a:pPr algn="just" eaLnBrk="1" hangingPunct="1">
              <a:spcBef>
                <a:spcPct val="5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 产生一个随机数，它落入转盘的哪个区域就选择相应的个体交叉。</a:t>
            </a:r>
          </a:p>
        </p:txBody>
      </p:sp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780095"/>
              </p:ext>
            </p:extLst>
          </p:nvPr>
        </p:nvGraphicFramePr>
        <p:xfrm>
          <a:off x="6298380" y="1087034"/>
          <a:ext cx="5647386" cy="3968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右箭头 1"/>
          <p:cNvSpPr/>
          <p:nvPr/>
        </p:nvSpPr>
        <p:spPr>
          <a:xfrm>
            <a:off x="6269353" y="2478658"/>
            <a:ext cx="1315415" cy="4149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03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Graphic spid="13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B2C913A-4DDD-4BCA-85E8-402BB5EAB5F0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27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>
          <a:xfrm>
            <a:off x="245501" y="981075"/>
            <a:ext cx="10361851" cy="5346700"/>
          </a:xfrm>
        </p:spPr>
        <p:txBody>
          <a:bodyPr/>
          <a:lstStyle/>
          <a:p>
            <a:pPr marL="609600" indent="-609600" eaLnBrk="1" hangingPunct="1">
              <a:spcBef>
                <a:spcPct val="50000"/>
              </a:spcBef>
              <a:buClr>
                <a:schemeClr val="tx1"/>
              </a:buClr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  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）选择个体方法</a:t>
            </a:r>
          </a:p>
          <a:p>
            <a:pPr marL="609600" indent="-609600" eaLnBrk="1" hangingPunct="1">
              <a:spcBef>
                <a:spcPct val="50000"/>
              </a:spcBef>
              <a:buClr>
                <a:schemeClr val="tx1"/>
              </a:buClr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转盘赌选择举例</a:t>
            </a:r>
            <a:endParaRPr lang="zh-CN" altLang="en-US" sz="2800" dirty="0">
              <a:solidFill>
                <a:srgbClr val="0000FF"/>
              </a:solidFill>
              <a:latin typeface="宋体" charset="-122"/>
            </a:endParaRPr>
          </a:p>
        </p:txBody>
      </p:sp>
      <p:graphicFrame>
        <p:nvGraphicFramePr>
          <p:cNvPr id="9" name="Object 159"/>
          <p:cNvGraphicFramePr>
            <a:graphicFrameLocks noChangeAspect="1"/>
          </p:cNvGraphicFramePr>
          <p:nvPr/>
        </p:nvGraphicFramePr>
        <p:xfrm>
          <a:off x="507934" y="4229101"/>
          <a:ext cx="11276132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2" imgW="4580952" imgH="942857" progId="PBrush">
                  <p:embed/>
                </p:oleObj>
              </mc:Choice>
              <mc:Fallback>
                <p:oleObj name="位图图像" r:id="rId2" imgW="4580952" imgH="94285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34" y="4229101"/>
                        <a:ext cx="11276132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5002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60"/>
          <p:cNvSpPr txBox="1">
            <a:spLocks noChangeArrowheads="1"/>
          </p:cNvSpPr>
          <p:nvPr/>
        </p:nvSpPr>
        <p:spPr bwMode="auto">
          <a:xfrm>
            <a:off x="546029" y="5924550"/>
            <a:ext cx="5356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</a:rPr>
              <a:t>第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轮产生一个随机数：</a:t>
            </a:r>
            <a:r>
              <a:rPr lang="en-US" altLang="zh-CN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0.32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Text Box 161"/>
          <p:cNvSpPr txBox="1">
            <a:spLocks noChangeArrowheads="1"/>
          </p:cNvSpPr>
          <p:nvPr/>
        </p:nvSpPr>
        <p:spPr bwMode="auto">
          <a:xfrm>
            <a:off x="6402085" y="5924550"/>
            <a:ext cx="545393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</a:rPr>
              <a:t>第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轮产生一个随机数：</a:t>
            </a: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0.81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3497830"/>
              </p:ext>
            </p:extLst>
          </p:nvPr>
        </p:nvGraphicFramePr>
        <p:xfrm>
          <a:off x="6240326" y="197975"/>
          <a:ext cx="5647386" cy="3968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右箭头 14"/>
          <p:cNvSpPr/>
          <p:nvPr/>
        </p:nvSpPr>
        <p:spPr>
          <a:xfrm>
            <a:off x="6211299" y="1589599"/>
            <a:ext cx="1315415" cy="4149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46029" y="3087474"/>
            <a:ext cx="5095023" cy="646331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zh-CN" altLang="en-US" dirty="0">
                <a:solidFill>
                  <a:schemeClr val="tx1"/>
                </a:solidFill>
              </a:rPr>
              <a:t>如下例子在，该选择哪两个个体呢？</a:t>
            </a:r>
          </a:p>
        </p:txBody>
      </p:sp>
      <p:sp>
        <p:nvSpPr>
          <p:cNvPr id="2" name="椭圆 1"/>
          <p:cNvSpPr/>
          <p:nvPr/>
        </p:nvSpPr>
        <p:spPr>
          <a:xfrm>
            <a:off x="3093540" y="5283200"/>
            <a:ext cx="694689" cy="5937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521661" y="5283200"/>
            <a:ext cx="694689" cy="5937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3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6" grpId="0" animBg="1" autoUpdateAnimBg="0"/>
      <p:bldP spid="2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直角三角形 7"/>
          <p:cNvSpPr>
            <a:spLocks noChangeAspect="1"/>
          </p:cNvSpPr>
          <p:nvPr userDrawn="1"/>
        </p:nvSpPr>
        <p:spPr>
          <a:xfrm rot="10800000" flipH="1">
            <a:off x="0" y="-55816"/>
            <a:ext cx="3059601" cy="5068950"/>
          </a:xfrm>
          <a:prstGeom prst="rtTriangle">
            <a:avLst/>
          </a:prstGeom>
          <a:gradFill flip="none" rotWithShape="1">
            <a:gsLst>
              <a:gs pos="0">
                <a:srgbClr val="4EC17B">
                  <a:alpha val="0"/>
                </a:srgbClr>
              </a:gs>
              <a:gs pos="100000">
                <a:srgbClr val="4EC17B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28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174169" y="784323"/>
            <a:ext cx="2743200" cy="1391705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启示</a:t>
            </a:r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2.4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选择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769" y="5159049"/>
            <a:ext cx="1425553" cy="142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60204" y="3090650"/>
            <a:ext cx="2913340" cy="181588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zh-CN" altLang="en-US" sz="2800" dirty="0"/>
              <a:t>如果你一直很努力，但是不幸失败了，那么你该如何做？</a:t>
            </a:r>
            <a:endParaRPr kumimoji="1" lang="en-US" altLang="zh-CN" sz="28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3673544" y="1961868"/>
            <a:ext cx="4478100" cy="2036723"/>
            <a:chOff x="3673544" y="1961868"/>
            <a:chExt cx="4478100" cy="2036723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5530148" y="1961868"/>
              <a:ext cx="2621496" cy="95410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1" lang="zh-CN" altLang="en-US" sz="2800" dirty="0"/>
                <a:t>是抱怨社会不公，怨天尤人？</a:t>
              </a:r>
              <a:endParaRPr kumimoji="1" lang="en-US" altLang="zh-CN" sz="2800" dirty="0"/>
            </a:p>
          </p:txBody>
        </p:sp>
        <p:cxnSp>
          <p:nvCxnSpPr>
            <p:cNvPr id="3" name="肘形连接符 2"/>
            <p:cNvCxnSpPr>
              <a:stCxn id="16" idx="3"/>
              <a:endCxn id="17" idx="1"/>
            </p:cNvCxnSpPr>
            <p:nvPr/>
          </p:nvCxnSpPr>
          <p:spPr>
            <a:xfrm flipV="1">
              <a:off x="3673544" y="2438922"/>
              <a:ext cx="1856604" cy="1559669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3673544" y="3521538"/>
            <a:ext cx="4478099" cy="954107"/>
            <a:chOff x="3673544" y="3521538"/>
            <a:chExt cx="4478099" cy="954107"/>
          </a:xfrm>
        </p:grpSpPr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530148" y="3521538"/>
              <a:ext cx="2621495" cy="95410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1" lang="zh-CN" altLang="en-US" sz="2800" dirty="0"/>
                <a:t>顺势躺平？</a:t>
              </a:r>
              <a:endParaRPr kumimoji="1" lang="en-US" altLang="zh-CN" sz="2800" dirty="0"/>
            </a:p>
            <a:p>
              <a:endParaRPr kumimoji="1" lang="en-US" altLang="zh-CN" sz="2800" dirty="0"/>
            </a:p>
          </p:txBody>
        </p:sp>
        <p:cxnSp>
          <p:nvCxnSpPr>
            <p:cNvPr id="5" name="肘形连接符 4"/>
            <p:cNvCxnSpPr>
              <a:stCxn id="16" idx="3"/>
              <a:endCxn id="18" idx="1"/>
            </p:cNvCxnSpPr>
            <p:nvPr/>
          </p:nvCxnSpPr>
          <p:spPr>
            <a:xfrm>
              <a:off x="3673544" y="3998591"/>
              <a:ext cx="1856604" cy="1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3673544" y="3998591"/>
            <a:ext cx="4584564" cy="2087400"/>
            <a:chOff x="3673544" y="3998591"/>
            <a:chExt cx="4584564" cy="2087400"/>
          </a:xfrm>
        </p:grpSpPr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5530148" y="5131884"/>
              <a:ext cx="2727960" cy="95410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kumimoji="1" lang="zh-CN" altLang="en-US" sz="2800" dirty="0"/>
                <a:t>还是继续努力，再来一次？</a:t>
              </a:r>
              <a:endParaRPr kumimoji="1" lang="en-US" altLang="zh-CN" sz="2800" dirty="0"/>
            </a:p>
          </p:txBody>
        </p:sp>
        <p:cxnSp>
          <p:nvCxnSpPr>
            <p:cNvPr id="10" name="肘形连接符 9"/>
            <p:cNvCxnSpPr>
              <a:stCxn id="16" idx="3"/>
              <a:endCxn id="19" idx="1"/>
            </p:cNvCxnSpPr>
            <p:nvPr/>
          </p:nvCxnSpPr>
          <p:spPr>
            <a:xfrm>
              <a:off x="3673544" y="3998591"/>
              <a:ext cx="1856604" cy="1610347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 descr="https://img0.baidu.com/it/u=175440480,2718490580&amp;fm=253&amp;fmt=auto&amp;app=138&amp;f=JPEG?w=500&amp;h=55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4600" y1="74094" x2="76000" y2="75543"/>
                        <a14:backgroundMark x1="26800" y1="48913" x2="22000" y2="34058"/>
                        <a14:backgroundMark x1="80800" y1="38587" x2="80800" y2="22283"/>
                        <a14:backgroundMark x1="38400" y1="16304" x2="36600" y2="4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161" y="2139633"/>
            <a:ext cx="703208" cy="7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img0.baidu.com/it/u=175440480,2718490580&amp;fm=253&amp;fmt=auto&amp;app=138&amp;f=JPEG?w=500&amp;h=55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4600" y1="74094" x2="76000" y2="75543"/>
                        <a14:backgroundMark x1="26800" y1="48913" x2="22000" y2="34058"/>
                        <a14:backgroundMark x1="80800" y1="38587" x2="80800" y2="22283"/>
                        <a14:backgroundMark x1="38400" y1="16304" x2="36600" y2="4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46" y="3621067"/>
            <a:ext cx="703208" cy="7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4" descr="data:image/jpeg;base64,/9j/4AAQSkZJRgABAQEAYABgAAD/2wBDAAgGBgcGBQgHBwcJCQgKDBQNDAsLDBkSEw8UHRofHh0aHBwgJC4nICIsIxwcKDcpLDAxNDQ0Hyc5PTgyPC4zNDL/2wBDAQkJCQwLDBgNDRgyIRwhMjIyMjIyMjIyMjIyMjIyMjIyMjIyMjIyMjIyMjIyMjIyMjIyMjIyMjIyMjIyMjIyMjL/wAARCAH0AfQDASIAAhEBAxEB/8QAHAABAAIDAQEBAAAAAAAAAAAAAAIDAQQFBgcI/8QAPhAAAgIBAwIEAwUHAwMEAwEAAQIAAxEEEiExQQUTIlEGMmEUI0JxgQdSkaGxwdFicuEVM/AkNIKSQ1Nj8f/EABsBAQABBQEAAAAAAAAAAAAAAAAFAQIDBAYH/8QALxEBAAIBAwMCBAUFAQEAAAAAAAECAwQRIRIxQQUTBlGx8BQiYXHBMoGRofHR4f/aAAwDAQACEQMRAD8A+236RbDvQ7Hz1HebCgqgBOSO8wjixAy9DJQEREBERAREQEREBERAREQEREBMFFYhj1HQzMQNdq2DKF6kHcx7TKEqSy81D97+svPIldinCYXKqeVAgRt063YcEq+OGHWaz8sE1A2WD5bV7y42N5wJDZPGB2H+ZaQtylHX81PaBrEHTrtVt99n4vpMNpS1C+UwbByR7mXVaVa2YklsjAz2Epam3SnfSSyd1MCynVqRssGxllflDVg21qUYHg5+aQcjW2IqKAQPUT2k0ts0hFdozX2aATUYzTqh/wDIibFOmWl2ZSSD0B7SZWu9FY4YdRJwKL9QKCnAOeozzJae3zqg5xk9pi/Tpcp4w/70nVUlK4QY/vAnERAREQEREBERASLKHBBz+klECnY4G0Y54Ljjj/MhXYVrG0DYg5z3PtNmQNanaMYVTnaPeBCyuvUpnBDDjPcTXsyuK9UOPw2r2l/mYLWE5OdqrJq6WJtbac8EHoYGqw1AAr4YNwtg9oZd5Gmq+Rfnb3k2puoB8g5Q/hPaRNF1FampsleXHvArRkN+3UZUL8qnoJsaqip1DFgh6A+8gLKdWu2wBXH8pqq2GVny9KtxA2FvelvK1A3Kfxdf/wDYfTlCLtM2fpmbI8vUV9mU/wApGjT+QzYclT0EC5d20bsZxziVjUVMQA3JOMSxgSpAODjrNBNJYuoyHxj1BsdYHQiIgIiICIiAiIgJggHrMxApFTqNqspA6busS6IAcAAdBERAREQEREBERAREQEREBERAREQEREBERAiyAlT0IOf1lKh9vlqGDMfUxmxMEBuozAibVU49Rx7CZs3mo+XjcRwZWd1SWcZHJB/OMmtlJs3buo/vAoOhIQFXItHJOepmarWsY0Xpk++JtowdAw+U9MzOBnPeBFEWtAqjAElEQEREBERAREQEREBERAREQERECLVq3bBPcSkJsGwADc2AfYTYmCoYYIyPrAij7nIXlV43fWT4I9x7yqwba8DhMjOOwmBhXxUuSRk88QNfU1edqVREw+Ms3QRXcaPub0GzoDjibaOGXdjB5BBh0rtXa3I/mIFCaYJcLKnwh5I95tSuoIq7Kz6V7+8XXCmprGHpUZx7/SFdp32ZttSmlrXOEUZM1KNWbb/JJBtUB7cHhAegnM8U8QNVLeYf+yNzjruc/Kn1x3kvDKbtJoUWwj7Vcd9hPYnkD9BLOrnaGxGGOnefLuhwzHHQHElKqFC1Ac8e8tl7XnuREQoREQEREBERAREQEREBERAREQEREBERAREQEREBERAREQEREBERASpqV2+kAe4Hf6S2IGui2F1UsVVeoXpNiIgIiICIiAiIgIiICIiAiIgIiICIiAiIgJBkO4srbSRg8dZPMrsYKNp7/MfYCFYho6q8aUB33cbmA9x3P6yurU2Jo1dwFuvfCqTyAf8AEpFg8Wu3AfdHp/sB/uef4SrU68Vi7W7d+wirTJ+8x4yP1mObNrHinbb7/SHQouTzmrVwKtPxY3u57fpNbxXXbGKgZFJGVP4rD8q/p1M5VWrNVxq4sr0qBrCOfOvY4A/j/Sc/xLWvWWTJssUtWpBzuvb5j+nygy2b8M+PSTbJELdEra/xfJY2afR+o85860nn/wA7AT0umTz3AYblPJcd+5/if5CcXQ6RtDoE0aH7xh63HUsR6j+g4nptDX5enAxj2/LHEY9zV3jf8vbw2ekREzI0iIgIiICIiAiIgIiICIiAiIgIiICIiAiIgIiICIiAiIgIiICIiAiIgIiICIiAiIgIiICIiAiIgIiICIiAiIgIiICa9t4G4ZwEXc/09hKdXrRTYQf+3SvmWn+gmlS7W6qnTMfvHP2i8/Tsv9P4S3qZqY57y6tLMEU2EB3GWz2E4vimtLUJUGKHUkjPdKR1b9f7y3V6w3otVTYfVMUU/u1D5m/89559tQfE/FsIT5dxCr/opU8fxPP6Sy9mzp8HVbqntDrBvs/hx2DZZqWCVj91en8MTja7V/ZhY2c1aU+VQD+O48Z/QTa8R1Ztta2gblr+6oXtu6Azm2Mj+Jqjg2aXwqve5/8A2XH/AJ/pMVp3naEhhx+Z/f7+iS2WeH6WtW9dlX3jk9Te/Qf/ABBzI+A1efq11Nilq9KDtBPzWn/HWc7Xai03ionc4y1h/esbqR+XAnoNJpDp6tPoayVsdSWOepPzH9Oksj80tnLX28W897fR2fCk+02veAdpO1M/ug8n9T/Sd4DAwOk1PD6lpo2oCFGFX8hxNubdY2c7nv1X4IiJcwkREBERAREQEREBERAREQEREBERAREQEREBERAREQESD3V1oWZhgHBkgQQCO8DMREBERAREQEREBERAREQEREBERAREQEREBEdYgIiICVai9NNp7L7M7K1LHEtnC8Z1tX2kVWNmjSr9p1AHf9xf1PP6SkztDJip1W2ad9+X8u9hmsfa9Xzx/pT+klond9CLLCF1fiLk5P4ah/QY/mZxrBfe1GksOL9fZ9q1Rz8qDov8Mfxl732a3UMtC489vstDA/LWPmYfkP7TB1cpT2Y6Pv7/AOM6/W/+mt1KfdjVn7Lpv9FC/O368/ynN0Worp09msAIfUZrqHdKl4JlXjGsGv1v2bSkLUuNNQB0CD5j+p4/Ka76ivcxQjylXbWpGfQOP5mYbX3nhI4NN044iY5n6ff8ugup8kXayxgBQMqh72MPTx9Bz+s1yRoNKqumWY/abu+5m/7an8upmtXcNRbTVaxarTZ1GoY/iPXH8cCQ1+oNhBJ9bN5lo/1Ht+glOrjdmrhnr6Z+/vuu8MUHWnVXBnTT5sYnu/Yfx5/Ses8AofVE6xhncNlRb26k/qf6Tz1NDV+R4eq/f2EPZ/uPT+An0HRUJp9NXVX8qKFXHeZcNUf6lniI48/RsAADgYmYibSBkiIhQiIgIiICIiAiIgIiICIiAiIgIiICIiAiIgIiICUam41JtTmxugltli1IztwAJzGZrLCzHBYc/wClfaBheCDjcAfSD+JvebT6w1uyvXggcfUzW5ZsD08cZ/Av+TCZd0Fu5lIwpz0+sDpo25FY9xJTmuz1IFQOKlPLe836rFtrDKTjpzAnERAREQEREBERAREQEREBERAREQERKdRd5SYHztwogVanUlX2IwG3lz7SNNoWx7bnw5GdvsP8zWHHPzc//Zv8TIsCBgyb1b5j7tA6S3Vu21XBOMyc5unV6itoddnRvp9Jt0anz3cYAUdB3MDOr1Nej0tmouO2utSzH2AnhXZtYVr1GR5+dfrT+7WPkT+k7HxVrEtenw0titvvtSf3al/yZ5ay2zV6cVqxS/xS3e3/APOlflH8szXy252TGg00zXqnz9/Tn/C6u6+zS6jWnJ1eufyqR7JntNl7l0Hh999fzj/0elA9/wD8j/2/SaL2NqPEmGmyV0wGm0qDu5/wOZrePaxE1SaKgnyNJX5SH3c/M2fczD1bRMpSuH3MkY4j9Z/j7/dq6fYwYBiGYGqv6DHLSy20BWtQAVryo6Yxwo/qf1lOmUrVuyF3Dy14zx3P9swwLahaSxCkZsPcAckZ/L+omFIzWIt+zZqP2fSIbRhrT593+wfKp/M5Mn4RpW1niddludqN5r9jnsJqXaosp9G3zTuP0THpWdjw6i2jw2o1ti7UXK2Nvq+mTLo5a+WZpjmfMu34dprL9e2qIyA2yskY47/4nr0XYoHcTnaGlVSihAUNYywPf3/nOnnPM3scbQ5XV5fctBERMjUIiICIiAiJXdcKayx/ID3MCrVXlMV1n1nkn2Epqt3XrZa+Bj0D3HuZSeSxc5PVyP5CBYUYsyBs8OPYdgIHRXUVMVAcZbpLJy6UfItrKjB5U9hNurVebfsXGwDqe8DZiIgIiICIiAiIgIiICIiAiJjeCzL3HWBz9TabLMYO1ThVP4jKxgZ3HKqct/rPtNyzThnewufl4+k0wDhcL14QH+pgHUm1/LDMpwWH9oILMwb0k/Mf3R7CSTcFNqZIXgEdz7yHAXk7lHJ/1GBYBZvGnSzcr9COwnQrrWpAijAH85VpqTWpd+bG5P0EvgI4yRnkdRK7rRVWWP5Ae8r01TKDbZnzH5/IQNiIiAiIgIiICIiAiIgIiICIiBF3FaFm6Cc1ma2zexwWH/0Wb2pTfSRs3kcgZmi9TVgeYOG5P+o+0BsLVM64BA9C+w95BXDYUDkDCr2z7mZbJJ3nn8ZHb6SbEFQmxVbHrYdh7QIqSE9Ne+odfr9YZ68vqeaqal3MR9JJS5O2vIL+lV9h7zifFeqFemp8E07bbNWQbW9qx8x/lLb26Y3ZtPinLkiv3s81q9Rb4nc7WFls8Ssy/smnTkfxlS6rZXqvEcYLjyNMvso/8/rNezUvez2UqQ+qI0tGOq1g4P8AH/Mp1+qUXV6fT4KaYba8fjfp+uTmaE23ddjxdMRWY4+//kf2dfwsjw3SX644LaNdqAc79Q/J/gCJwbq92qNO5nfd+pY9T/GdfxEfYqqPDg2To6/Mvbs1784P5Azm0kU12aleSBsQkfiPU/oJbefEL9LE7Tl8z2/j/wBZZ1+0F0balA2pj6dT+pmK9w0pexvvNQ+3P+lev8TgfpK/KcpTpEVQznr3yekxawst6/d1/dqPoOv8+Za25rE7RDa0VLazX1IQuC2W7YA7T2Wj0tl+pNu4IlXpKjoDjieY8KqelDeN4Z+OnA9iTPc+H6exdLVpgyltwNoznAmfDXdDep5dp2ieHU8Py2mFpXBbp77e025gAAAKMAdpmbsdnMWneZkiIlVpERAREQMEhRkzm22NfYGA74Qf3nQtUWVMpG4EdAes57VOlYdxtDcMf3R7frAIm8HaQQudufxN7ytXGArA8c47sfrJHJIzwccD91ZLI8tVVF3n5TjkD3MCKBxuCIG/f+v0kgq6mxRVX5e0ZYzCsUx5eeOEA/Efeb2noFNeDyx5Y/WBcOBiIiBGu1LF3Ic/T2kpzimy0tpXzjqo/wDOZdTrPMsRNgB6MSYG3ERAREQEREBERATVsRg3qz6nzhe4m1ECoWMpbzMAASN2mWwEr6WIwTjqJiykk5Ubizdz0gv5TsSxYgZI9zA17lt8psjy6k4CjqZbp9KoWt2+YDp2l7ql9ZR+4BIz0muftNHoUeav4WPUQNvgDrKrNXVXxu3N7CU/Zbreb7SB+6svq01VXyoM+8DWqLavUb3GFTov1m9NTQ8m4+7TbgD05M1Ptqi0hlOzsZLUObHGnQ4zy59hKLrUBWo1YqU4JIgb4IYZByPeZnOHmaX11tvqM3ab0vXKnn27wLIiICIiAiIgIiICVXnFWOfUccS2IFC3EFtw6cBR1+szZUtwDj5gPSTD1ba2FS8seeeTIIzB3IO4jjnoBA1vLFT4tzsXn6uZhi2o1AGwIH5x7j6zfUraqhgMnkA9RKLA9GpN+0uhGMDqICtPs9Vl1xAbBLH90CfMfEPELfEdRqNUP+9rW+zacZ+VAeTPV/GnjYp8JXQ6Ulr9W3lgY/D3ngN7FrbV4SgfZdOe5Y9W/r/Game+87Oh9J0+1JyzHft+3/W5ZdVp1t1XAroUU6bHdiDk4/if1kfAKURz4jqBmrSA6iwHoW6Iv8ZoaxEQ06RTiuobrGb949f8Tp6z/wBH4ZptI3/e1WNTeBxgDhV/vNeJ53S9qT09Ed7fRqfabLBZdcwNjsXY9QWb/EkFrbUCg8V0jc5J4yev+JTQPLfzz/8AhG/p3z/OV2sfLL53CxiQ2eTzx/eW9+7ZmsRPTH3/AMhvVW4q1OuO3eF8uoD949/0GTKdLWGapc8M2Oo/UzTsU02iulnYICbFzxvPXidnwcJdaLjVtCrtChc7/wDHMrEbzsx2v7dJtPl6TQaRxbVprcYGSQejDt+s9P4VSMNeRhiMGcPR7rKVdf8AvXk4B/DwZ6qivyqUTuFwZu4q7OU12SZ7rO0REzo0iIgIiICQtbZUzewk4ga6WFCFIwAMAdyZNkr1CKSMgHIz7zLVhd7ouXYdcyld62heSyrgL2ECh6Sj4sPpPLv7/SRtc3OmxNit6Qe5m8rLYmHwcnGD3+olV9bpclyjcqD5fb8oDT6cpYXsAyOEHsJtTVbXVAekMxPbEjnV3fKBUsDbLKOrAfrE1PsAPLWMT3MQIbLdExZPXWev/naTaqnWKXrO2zv7/rMV6h9ReirhAB6ge8lbpSreZQSrDtAjXqXpfyrx+Rm7KKGN6ZtrwVOBkSy5ttTHBPHQQJxOdpr7TeocsQOMY6H6zowEREBERAREQErsqDBtuFZupxLIgVelF21g7ycc9/rLM7VG4j2znrMOgfHYjofaUWVlXVmYkZ9RPbEDZiUrcQWL9DjaO/MsDBgcEHtxA1tB8ln+6XX3eUgI5c/KPczWpf7IWruBG45DDpJK4L/aLjt3HCZHy/WBXZtpqal925uWce/tJ6axL08m3BI6E95IWtUQmpAZT8tgHExqNKrV76AA3UAdxAg1VukO6v1V91xIFUcG6htjLyyntFJ1DKfLcHsVbtJJUGPkqfSvNje5gbWlse2oM649j7y6aDWWuxegfdpwB7y+jVLdwfS/se8DYiYUhhkEEdOJmAiIgIiICIiAkXXcjKpxn6SUQNdam8xgMgYxvPWW7gDs7gcn2kiARz0E8/8AFHidng/glxUbrrTsQjrkylrRWN5ZMOO2W8Ur5eH+IPEF1fjOr1VQBSoijTY/ePUj69f4zmOUpsrqGSulXL/6n7/zwP0lWndqWay31DSAsR2Nh6D9Dz+k1VYlvUxJJySff3kXa3l3mmwVrEUjtEff3+rf0WlGs1la3ErWzG21j0CLyZnV61tZrrNW+0NY+VrI4VRwo/LHMlczaLwPeSFs11mwe/lL1/if6TTNqOw3D0nv7CJ4rEGPa+Scny4j+fv9FmoVt1emVsO/rtIPAHb9JIWVPqAzKrUUJuAAxk9gP1xIhzp6X1FgLecdpDfujqJrrVuUMjfPz7YMpur0zbdOtLA5tU72frz1JnodCvmLTpqmZNQjjIAyOP8AmcjwvjWIrldqdQw7meio3trbdStTJ+EsvQcdvrMuOvlpa3JH9MPReEMh16NYrIK6to9PAOZ6jvOJ4Tplo041Fm4jGRu7zpUaxbTtYbGm/SNoclqL9V+GzERLmAiIgIiICIiAmCMggHBI6zMQNYVMtigDJA+c9vylwOwqmSze/wBJMgEYPSVYet2YLvDdOxH/ABAmK0UlgoBPXiSlC2MHdrCfSOVlqNuVW6ZHQwJREQNBNNVdSppbDr1PeXae23zPKtU5H4pC3SsjeZpztbus21ztG75scwMxEQIhFUsVGCxyZKIgIiICIiAiIgIiICCMxECp6i1m8HBIxz2+spVmTBBUEjHToPczbkSg37xwe+O8CJ22KEsUEnnb/eU3+YhJKiykjlccrJEMlgI5scHp0kldgxRvUo4L+0DWXKV7qvvqD1Q9RMoTWps058yrvWeqy2zTnf5tDbX9uxlIw9mU+51I7Ho0DNhUMGpUi20dD2+sFMAaWrr1saPVQptcZvc4Ue0jZRbXRkerPNmDyYEXvsrZ1pOahxkDgSzyK9TWHrf70Dk4x/GXaa2p69igLjqplHlBmNulJBU4IgNPcdMTVam3vmbwIIyDke81Fur1K+Xeu1//ADpLNNQ9LMC+V/CIGxEqtvSkruBw3cSVVgtrDjOD7wJxEQEREBERAcdzifL/AI08W+1+PeQjfdaMfxefQPG/EV8M8K1GpJG5V9A9yek+N4bUXk2sW83NlhPXHUzU1V9oirofQtNFr2zW8dmNUWXSpVn12Zuf6k9JnSaa2+1KkyWscIAB+I/2AlYzqbGb69x/D+069FjaXTW3ov3lS+TSw5+8Ycn9BmaleZ5dFmmcdNq91PiWrr1WvKIo8ipRpqh2wOp/POZomuumk2LyS/pQjoJfRp2+zqKyQzegAnqepMiXVAUO1lUEbgMys/NSkVrEVjwau7zSvkD7tV2sp9hyTNesBUL1nqeUl6BbVtdCBYzAKQeijr/GVYW2xFsbyXHfsfpLe6sfkhu6QeYgWshLSSGB6nM9Z4Tprb9Zp9MGYIvNxz/IzzmiZzrNz1Ity5ywPB/L3nufAtO9WncDmy45Z+pA/P8AKbWGu8oT1PL01nZ13YWZKqfIq6AdzMk16xwEQowHzDtI17bm8ndsrXjb3aXW6QA76SEcds4m65dSbb6WSuxsKD19xOgrK6hlOQZqJqFsHk6lMN0ye8g1V2kO+ol6+4gb8TCklVJG0kZImN68eoc9IEoiICIiAiIgIiIETWC+7vyfzmqNy7d24EYBI/CJuTDKGGDApW9VUCwkN+UTAqK8GkWHu2cZiBerBhlTke8zMKoRQqjAEzAREQEREBERAREQEREBERAREQEREAeZTYoVFXpXnDH/ADLoga/nYtA6KegI7e8k9depQZzx0PQiTasFlIwDuyfrKlc49PNrnGP3YEa9K+9mts3YG1T/AHlebtGRu9dU3DYqsFZxn6zFrEVNtTccfLA0bhXfYnkL626kSzT3+Rim1dhB4I7yC6W6tVtRvX1Ky1LKtWvl2LtfEC23T1X4J6+47y7p0kKqxVWEBJA95OBrarTecCwY7x054llFIoXaGJ98y2ICIiAiIgIiUa3VV6HRW6q04StdxlJnZWsTadoeC/aB4p5+q0/hiNlax5lgHv7foJ4xXyjll9VhADD92Wa7WPrtbfrbB69RYSv5f+cSutC5yQxVO46CRWS/Xbqeg6LT10+nrT73XVKasEZJ6kf0l+psTNGkVSE04ywHObD1z+sqqtHnG84KoudvufwyukkjcxJIO5m7knpLY4hfNd7bz4blOKKWO3exGQSOhI5x7d5qWlVXaoOCOfz7/wBpZdqs21ohJC8ntk/WU3nzLAEyRgFiRjk8mVmTHX828o0uBWXOAFyRjvNqg+YLOVG7rk9cc4mo6dgOT8v0PvNzSVBrTWu7aDgk9QO5H1ivcy8RLsU6Z1QLWEPnlRtGcjp/5me+0mms8N0dCqu/Cjee88/8K6VLde1uMihdo49+k9rJDBXaN3Hep5d8ntx4aZSnVrvQ7XE1/OLsiXP92p6jvLNTUovUUgixuoEzQ9Rr+z3JtOe/eZ0W2raa9QnP6MO0hpq7atyO2VHyyFVF1FwCPmo9c9ptwMNnadvXtmc6um5dV8o3A7uvHM6UY5gIiICIiAiIgIiICIiAiIgIiICIiAiIgIiICIiAiIgIiICIiAiIgIiICYIB+hzmZiBRwi2b0J75PQyQZ0Kb9uDxx2ljAMCpGQespsqOOCx45JPQewgXAhhkEEe8xsXzN+0b/eU1F8oiqFUDn3mxAREQEREBERAREQE8V+0HxU6fRV+HVn1X+px/pntGKqhZiAo65nxj4i8VbxHx7U6lScA7Kx2wOJr6m/TTb5pn0TS+9qOqY4rz/fw5ZYbshcAcYzNhXKUbBwRzzNdfmAJ4HJlwHnOu443EnPtxzI2HaX22Sc/dVqcEP63wegHAH95mo4cEjapJ53fp+XWRZ97l8f8Ac6Y7Af8AEWuoqKheWOZduxxG8bFbnz/OIAbk47HsJGt9uXJLNjaJAbhgZy0MQvHYS3dl6PC2pBYxUuoA65nR0gC8JySyheoJnN0u3dkrmel+H9Aut8VoqYEoh3OP6TJj5nZqay8Y6TM9oe18B0J8P8IrQnDu2S3sJ18itsbnfIzjrj6yYUbduBj2kGRlcsgByuMGSsRtGzz/AC39y83nykmx8WKBnoT3kbtOl6+rgjow6ysEraAWwuWJPvL67BYCQCBnvKrGKq/KqCFiSO5k4iAiIgIiICIiAiIgIiICIiAiIgIiICIiAiIgIiICIiAiIgIiICIiAiIgIiICIiAiIgMAcgYz1iIgIiICIiAiIgIiP7cwPN/Gniv/AE7wOxUbFt3oX356mfI9xOD+pnofjbxM+I+OvWHzVR6FHbM88o755JzIrUZOu/DvvR9JOn00TbvblcMBOF9Td/aSUMMEA+rj/MhngAHHtJs/K4OFQBR+fUzDCQnuKrDaRwudoXOeZC6zfedpOxcKDiY3ja74PPGM8GV5OOe/MTK6ted1hO5sj9MSLNuP6zBOBxxI1kFup4aUZNtnQ0qHcf6z6N8E6JU0VmtKnzLWxk/SeG8N0r3utdYBexgq5n1jwvRL4d4fVpV/AOfzm9pafm6nLeu6jbH7cTzP0bkRE3nKIugf2z7+0yoCqFHQTMQEREBERAREQEREBERAREQEREBERAREQEREBERAREQEREBERAREQEREBERARGecRAREQEREBERAREQEREBERATl/EPiI8L8F1GpzhgpVB7kzqcd+k+a/tG8U87U1eG1v6a/W+D3mLNfopMt/wBN0v4jU1p47z+zw7OzuzucsxyT9ZJcYBJPtiV8FhjOJMEDqZDy9G22jZaAMA7SdvXMwDlFXC8Z6TG8AAEHAOTCkBcMR1lyzZC3KkJjC9vqZjrhSekiTkk5yM+8BuCe8tlkiOGXbmbGmQl0HfIH5TTY7n54nS0gZMMBuJHQdZWI3WZeKvZfBeiN3iTWvkpUMggcEz6H/Wcn4d8PHh3hNSYUO43Ntz1PPedaS+GnTTZ516hqPfzzbxBERMrRIiICIiAiIgIiICIiAiIgIiICIiAiIgIiICIiAiIgIiICIiAiIgImo+t+cIpPZT7mbFW81r5hBfviBOImCwHJ4EDP0nP8U8b8O8G0/na7VV1L2BPJ/ITzXxT+0PQ+Cq+m0ZGp1e3I2nKqfrPjXiPiWr8V1j6rWXPZY5z6j0/L2mnn1dcfFeZdF6V8P5dXPXk/LX/cvp+o/a9pVuK6fwyx6geGazaT+k6nhP7T/BfEbkpvFmjY8A2/Ln8xPiUfXv2M0q63LE7y6bJ8L6K1OmsTE/Pd+okdbUV0YMrDIIPWSnxP4J+ObfBbU0Oudn0LcA96vqPp9J9oovq1FC3VOr1OMqy8giSeDNXLXeHEeo+mZdBk6L9vE/NZERMyOIiICIiAiIgIiIFGt1KaPSW6hzgVrunwnxHWPr/EL9XYctYxP5fSfSf2heLfZ/DU0dbYs1By2OyifLCMNjpI7V5N7RT5Oz+HNJ04pzWjmUk65k1TewGODknMhu8vJzxAsGfmPq4GPaabo7JM2QcdD0mLGO3aBycQSBmVFufeUXRCR6YEwWAGBMA/TEiTkwv2XUKS3XM9L8O6E63xSmtSSFO4jpPP6VeMz6V8C+ElEbxK0ep/SgI7e/5TPgp1WiEP6tqYwYJnz4e0rXYir2A4koiS7z2Z3kiIhQiIgIiICIiAiIgIiICJgkKCScASptVWCgU7i/TEC6IiAiIgIiICIiAiIgIiICIiAiIgJqau4/8AaU4JHqPsJffcKay34j8onOP4i/ODlsdz7QMDoMcEj0/6V95IsCKzQ77um2Rb0vst4J9Tf2E8z8QfGvhngRKq/n6zJPk1HhD2ye0ttetI3szafT5NRbpxV3l6TUeN6LwbQNfr7xSikjL9SfYDvPk3xZ+0HV+OOdNoGfTaEccHDWfn9J5rx74h13xHrPtGuuPp+SocKg+k5aZIyeki9Rq7X4rxDvPR/h/Hp9smf81/9QsJLck5mZGZmg6uKxEbQlA5ExMiAM+i/s4+MPsV48H19n/prP8Asux+Rvb8p87xmASjBgcEEEH2xMmLJOO3VDR9Q0WPWYJxZP7fo/UQ5AmZ439nvxMfHPB/s+ofOs0uFbPVl7Geyk9S8Xr1Q8o1Wnvps1sWTvBERL2uREQEREBMMQqFicADJPtMzgfF/iw8L8BuKki20GtMe5HX+EttaKxvLLgxTlyVx17zL5j8V+Kf9V8fvtVt1aHYn5TiAYOT/WYJ7t1MhY+0hR83v7SFtabTvL0/DjrgxRSvaGLX3ErngfzkaiQx28/nIE88fp/mYIPGD1PH1+sKbzM7rfPyQCME9ZJchs55mvkHggE9vrMgsjgkdZSWSk7Ry2GY4kVBLGYLZEt067mHH5yjLPEOloaTbdXSOrsFE+1eE6QaLwzT0YwVQT5v8HeGDW+MV2FQUp9fPv8A8T6rJLSU2jqcN8QanryRjjwRETcc5BERAREQEREBERAREQERKNTd5SYX524ECnV3hj5SkhRy5/tKaiy3LtChz1z0Udh+sgOBnrg8f6m94K5ViTkA8n95oF51lqvsdQp3dT2E3gQQDkYPTE5lQAZ0uXPTLE8gyTm2t0tev0LwoB4EDpRIo4sQOMgHnmSgIiICIiAiIgIiICIiAiJVZdss5PAGSB3gaurVjqB6ssR6R+6PeUjgqVBPZB/czpKQ2Dj1Y6HrNK6h0ZmJyG6uPwr7QPDftA+JrfC9JVoNLYRqbxguByqdDg9jPjrZYklicnJPuZ+hvGPh7wzx3R58QqGcbaWXh1/Iz438TfCmq+HtUGwbNHY2KrQOM+x9jIzWY8kz1T2dt8OazTRT2Yja8/7ed27jjHI6mWY4xMhdgx1iR0y7WkcbyxG7J24hiQPqYVdo+spsrM7ztCUz2mJnrCrIg8xjvMjmIUdT4b8Zu8C8ao1tZ9KnFi/vKeuZ+idNqatXpq9RS26q1QysO+ek/MR4n139lfjn2jw63wm18vpzvryeqE8/zkjocu1uiXIfFPp8Xxxqq944n9n0WI7ke0SUcFBERAREQGcT5P8AtC8V+2eMDRo3o0/HHc959L8X1y+HeFajVMwHlqSufftPgl9zanUW3ucs7FiT9Zpay+0RWHTfDmkm+Wc8x/Twgx7jma5PUsfz/wAS8NkdDzKnUBQAOfrI+HZWruiCBnOOev0kDuUZHA6ZmTgZxyB/MyFnpIB/MwsjllQD1yPaTrG87icgdJUoLNj36zYHAxiUmWWlN+WdwM39KmEBM0qVLPjGZ2fDNJb4hrqdDSAWY5b2A/tK0rNpY9VljHSZnw+lfAmhSrwkaraQ9vBz3nq5reH6SvQ6CnTVgBa1A47mbMmsdemsQ8x1Wb3s1snzkiIl7XIiICIiAiIgIiICIiAOQCcZ4nLctZYzOcMRz/pWdJbA305wPrNe3TItLsAzsW3desDWRgrhigPYL7L7yK1OSXpA2gnGTyPrB/FuP1c/2kmrZaVZvTv+Y9wPaBBFRiN27ZnAx1J95bRUbbihYvSh/jIKGd1CDDMMKP3R7zo1VrVWEXt394E+0RNfU2kYqr5sfj8h7wLhYh6MOOOsSNNK1Vhep7k+8QLIldV6XLlTz7HrLICIiAiIgIiICVWUht23AZiMn3EtiBrN93bhQWZRn8z9ZYloYBWwSeDxxmTZA6lTnB9pVaGVhtG1FBOfaBh9MqlrQNzY9IPaaGo8O0fi3hF3h+rAZbFO4Hqp950qGbaoxlRyWPeRt09d/OcEdGWUmsWjaV1bzS0Wr3h+dfiDwi3wHxW3Q384Oa2H4l7Gcj1E8DAn3P48+F08U8Ca7TV51mlG5D3cdxPiRBAweokJqcPt3/R6f6N6j+N08Tb+qOJhSq4sOe0slanNrSya9kzTsiTxmR5b1D9JlvUT+6JHG/kH9IiFtp3TWzPBk19pWMHhhg+8yCUPPSV2UrfbutM6fw34u/gXjum16E7VbFg91PWcsEEZzB4GYraazvC3Pirmxzjt2l+ndPdXqdPXfUdyOoIP0ls8D+y/xz7b4K/h1rE26U+nPdT0/nPffpJ/FeL0i0PJNbprabPbDPiSIiZGqREjY4rQuxAVAWJ+kKxG87PA/tK8VNelo8ORhufLOPp2nzMglfY/Sdb4m8UPi3juo1JOVDbVHsB0nHPAyJDZ8nXeZek+k6X8Npa0nv3lgA7jyfzMxu5HPJkicjkSDAbuPlxMKS2mEWGfUuM9prsv3gBOWPWWbsEDsecmCFcdx7GFYpG3CxQFB2iGcAepsSvDsMZAHvMrUCwycyivO3DZ0znJKqT9cT6H+znQO2ou1bp6Ogb6zw9NJNe1RgngT7L8I+HN4d8PaauwYsYb2/WbulpvO7mPXtV7eGab8y7srutFVZJ6nhR7mTZgqknAA6kzUVja/nsM9RUnvJNxDNWrIbZeNre5GJtg5nNNnmWMmqBUnocdJJXt0hGfXV79YHQiQrtS1co2ZOAiIgIiICIiAmD0wDg4mYgawpdbEA5Kj5j0EklwBCsSSWwvv+sv7YlPkEMoQ7VHU9yYC3To+GXAIOcdifrNPUVPhTa2bHbAHYTZWzaxFa5BbAz0AljpXqEIPIB4P+IGa6ErOVHJGJl7UrGWYD9ZrGrVD7tbBs/ePWSTRV5y5axvrAw2tzkUoW+vaNEpcNc/LMcS6xVSh9oAAU9JDRDGlX8zA2IiIGk+nBHnaVsHrgdJtpu2LvI3d8SqnTCl2IY4PQe0uIJBAOD7wKxqqiQA3JOMY7y2aC6NxqSRYffd3zN/tAREQEREBERAR16xECuzcFO3oeOOw7yDXJWgRBkgdPaXyFlYdcfWBnhgFONzDODPgvx54J/0X4ktWtMUaj72rA4APUD9cz7m+6uwEc2MDz2E8X+0nws+I+ArrFQM+kbIYfNs7zV1ePrxz84Tvw/rJ0+siJ/ptxP8PioGLGmSTt2jqYZT8ynn+siuRk5G4yFnl6VE8bM49OFPSQG5DkyXU/utM7s8MOZU4n9AlX46Qpwp3HKzCrtbBHB7yQweeij+crws5nuzXheSevaWgdfaUDDHLnr0kgxXkHKykwui2z0nwZ4wfBfiTTWliKXPl2e20/4OJ+gAcjOcj3n5eWzccjjByOZ+gPgnxgeNfDOmuZt11Y8q3/cP+JI6DJtvSXF/FWkienVV/af4eiiIkk40nmfjnxUeGfD1qgkW3/drjqPf+U9NnHM+QftB8V+2eNfZFsymlG3jux6zBqL9FEp6PpfxOrrXxHMvHl88+8yTwJhuRxMSGl6XEcMluOcyBKkY5jJkS3uZRdEIMMnOM/SYH0PA6iM5PJxM7c/5lVZj5JFgSAJbQNzY95rjIJx+k3dJwFzyO5ErEMd7dMcu74FoDrvFKdOc7R6m/Icz7VQANPUBxhBxPA/AfhXnabU6w8M2ERiJ7Y6iwJ5HllbTwPbHvJbS06abvO/XdR7mp6I7V+qVh+0W+Uudi8uR3+k1tQ7FlJrNbKcKfpLyErH2cMyNwwfsTJLeVPlahQD2bs02UKwj1ayoB8b5Uy26TIYB6e4Mzq9Nt+9rX09wJEVg1Cxrt1I5298+0DDDy2rfTkgv0U/+dJ0Vzt9WN3fE0lbykOosGXbhF9pHbqdP97ywPLD2gdCJQmrqessWAx1Bl45GRAREQEREBERAREQK2qVsZyADnA7zGSzCtfSQNzY7CWyLIG5OQR0I6iALpvCZG49pKa5r8qzcgJGOAfczKWGsbWO47jk+wgS1Bxp7P9pkdHxpU/WTbbfQQrDDDGZrLdZpa/Kes7h8jDo0DYfU1VttY8xKV06Ko81SznknEQNuIiAiIgIiICIiAiIgIiICIiBgqGBB6TT1mlrvotosUeVcCrnHYjpN2MZlJjdWszWd4fmrxnw2zwjxjUaFxjy3I+mO38pzmUN+c+oftY8DC2abxahCN/3dxHTPY/2nzBhk7ugkFnx+3eYerelayNVpq5P8/uiTxhxx7zB4Hq5HYjtJjGMHv2mCpTleR7TEkJjZE84UHP1mcg4H4R1jjGFGCZldpG3+sLZCpfk8DHEwH2nay8TJ3IeeRCeotnp2EqrG3juwV7pPoH7K/HfsnjFnhtzba9UMp/vH/E8BhkORyPabOi1T6HXUayr021sGUzJhydF4lpeoaWNVp7Yp8/V+nYnJ0fiq+I+C6XW6cnFqh/Tzj3zNzR2tbu3klj0OOJOxMTG8PKL0mlprbvHCvxfXr4Z4VqdWxA2ISue57T4DqbjqdTZqGYs1jFifcmfSf2neKhNNR4ZW3L/eWAdh2E+XjjiRmsyb36Y8O5+GtJ0YJzW72+jJbjAExn6xnEj3zNJ02zJ4lbfN1mWJzIn5vrC+GQcHpmS3ZycTC9TxM4H5QMoMsJ0dNpmZ660JLFgAJpUrnkT2nwR4add45WzoWqqG5mI7iZcVJtaIR/qGeMOK158Po/guiPh/hun01WQFTPI6t3zOmpW1SV+ozMGoEHadu7GcSoDBfOVrU9u5k3EbRs8uyXm9ptPdW6tSuy9fNp7N3WY5rrw332nPRu6zZRmwFtAyemO8qehqmL6fv81fY/lKrEag6bRWRbQ3ueVkVRLGO306eo5P1MwEW4nyW8pjw9ZmWCuRp0IWpD6m94Ed4Ym+07V+WtRKw11Rra7zNnbEttrei/zdodBxj2EubVUnTlsbh0294FdmmS5fMoIB647H/mSp1fPl3Da44yZDybKcW6fIBGShkg1OtXaw22j+MDciQpr8qsJksfczXs1oSxk25IOAc8QNuIiAiIgIiICIiAlFlAw5XOT6uOpPaXxA1VLbztZuT6mx1b2MvVg5I4LKeeOhhk5LLwxGJVsKuyAkIACze8CB014Y+Xd6Scjd1iWJ5pXICkdsnnEQL4iICIiAiIgIiICIiAiIgIiICIiByviPwtfGPAdXoiAS6ejPZhyP5z87XVtWz1uCHRipB7ET9Oz4h+0XwY+GfE9l6KBTqx5qke/cfx5kfrse8ReHXfC2s6MltNbtPMfu8SQc56fWTH8T9IsGRIgHkDvzIvd3m3lLvmRZATnofeS+g7QenPU+0E7TConPpJ4HUzOwj1JJhVxiYCsp45UyrH0zEpIdw5GJk/NHMFTjMoybPqH7KvHS66jwW9srjzKgfb8Qn0/0UUk9EQZP0E/Nng/iNvhPi+m11TFTU4J+o7/yzPsvxt8Q16X4M8/TWevWqEqx7MMk/wAJK6bPHtTE+HA+uelWnX19uOMk/wC/L5f8ReMHxj4g1Wq3EoXKp/tHAnMIPXPWUVDjHQnmX4x3kdNptMzLssWKuKlaV8RscY5OJHJmT16ZkT1lGWGD9eDMc5z1MMIHJMouZUDrmZK55EwM464k61LOJWFs/NtUKFUZn1/4C8N+yeCHUOPVqDuA9hPmHhukbW63T6WsHLuF4n3XSaZNJo6aE+WtAoH5SQ0dOd5cb8SanakYo8/RdMEBsZGcdJmJIuOVEstjNtLEjCnsPz9pCqxuRhm+uOp/xNjqMSqxCoYp3ABA9hAjbQl6hgcP2YSP2NDQKznOc5+ssU5bjK1qO/GZJbUY4B69MjrA1Ftt0p2XAtWejCVilr2e6pQoDZUe829TXZdtrUjyyfVKXot0zeZSSy91MCdGqDHy7fS49+8vFKC3zAAGlNZq1ihynKnvNmA7c9Jqtoq2tVsennI95tRAwqhVCrwBMxEBERAREQEREBERATBAYYIyPaZiBW4s3elgBiJZEBERAREQEREBERAREQEREBERAREQE8b+0jwb/qfw2+oRM3aQ+YuOpHcT2UhbUl9TVWDKMCCPcGWXp11mrY0uotp81ctfEw/MLcrIA4M6/wAReFv4N4/rNC4wqWZQ/wCk8ichuDOftWazMS9e0+aubHF6zxPKRHJIkcenpzJA8TBlN2TpYU8En3k5DZzz+cmOcwRuSQIxiYMCBgjmbOo8T1mt0mm0d9xajTAipfbJyZrscDdKU+bMbzC2cVbTFpjmOzdryABJnOZGvG2SPaXQxzHIc46jMj+sMOesxKkMHJwe0kByTI+wkwOIVkPHb9Zs6de/WawBLAZ4nQoTC8SsQw5bRWu73P7O/C/tGvs17r6Khhc+8+nThfCfhg8L8CprI9dg3n8zO7JrBTopEPMfVNT+I1VrR27QRETMjiIiBCxPMRh3IxmRYudifJnr9JbIsgcYYZgViwIWV2yAQAfqe0ulFlJBBVQRnp2AkqS5y7tnPQQLAABwMTMRAREQEREBERAREQEREBERAREQEREBERAREQEREBERAREQEREBERAREQERED5n+1XwUvXp/F6k5T7u5h+72nyhgMz9LeL6CvxTwnU6KwZW6srkjoe0/Oes0tmh1dukvGLaWKNkdwZE67Ftfrjy9B+F9b7mCcFu9e37NRe8yZg8GSmg6v8AUmR1kR1mT14lYJZMciO0H3hRCw8Y/WYUCRbljJiUXdo2bFTdhLC2O2ZrK21szYByJfDDaAsTjj9YHUzDHAhYUhkEE9JM/TMiuMTLYOMZlVsraV3Pmei+HPDLPE/GtPpVHpB3OfoJw9OmF54n079m/huzT6jxB0O5z5aE/u95safH13iEL6xqvY09rR37f5e9RQlaoowqjAmYiTLzWeZ3kiIgIiICIiAiIgIiICIiAiIgIiICIiAiIgIiICIiAiIgIiICIiAiIgIiICIiAiIgIiICIiAiIgDPj37UvBvsvjFPiNS4r1K4fA6OP8ifYZ53408G/wCs/DOqpXm2tfNq98r/AMTBqcfuY5hKej6ydJq638dp/u/PrQp4k3HJz1lfyyCl6vWd44SmRzMZgGUXJCHOF5mB7TFhyQIU8oLJTAGJnMKyS+thiUCWIcZly20LTyJlB+siDkyxZVilIYAkkG5hmQl2nG45x0lYY7TtG7oaeou9dQXJc7QB7z7l4LoV8O8I02lAxsQZ/M9Z8s+C/D/tvxDQ7KTXR94fbjpPsI6SU0VOJs4T4k1PVkrhjxzLMRE3XMEREBERAREQEREBERAREQEREBERAREQEREBERAREQEREBERAREQEREBERAREQEREBERAREQEREBMFQwIPT6zMdokfAPjfwf/o/xNqa1XFNp82vA4we36TzBHM+z/tS8GGr8Fr8RrT7zSt6iOuw9f54nxpu/vILVY+jJMeHqnoOs/FaSsz3jif7EDrMLMnpNdMpA8yB5YmSJwsipyIIMzMxMyoQOsxMiBfX1lqiUVHJmxg+4l0MF+7IXnrNyhSilhjGJqqmWHtOnpdO2o1FWmQZexgqj6zJVq57RWvL6h+zzw0abwd9Ww9dz8Z/dE9jNXw7SDQ+HUaZelaBf4Tak3jr01iHlmszTnz2yT5kiIl7WIiICIiAiIgIiICIiAiIgIiICIiAiIgIiICIiAiIgIiICIiAiIgIiICIiAiIgIiICJBr0QPlhleoma3FlauAcH3ECUREBERAREQNfX6OrX6G/S3LurtQqw+hn5u8R0b+G+JanSW8NVYUJPfHefpmfHf2peDfZPF6fEalxXqRtb/cP+Jo67H1V6o8Oo+F9Z7OpnBaeLfV89wR1khzDKZmsdpE7PQ9+Fb9h7QOkNy5xAEougiZxB4lQgxmY6nkiJE0OG+k215SaXPabdGCuM8ysSxZI43bOnT1T2HwJoDrviRLiCVoXzD/QTy1ICrkz6l+zjw9qfD9RrbBza21T9B/zNzTU6rw5z1vU+1pbTHeeP8vbxExkZxnn2ku86ZiIgIiICIiAiIgIiICIiAiIgIiICIiAiIgIiYyB1OM+8DMREBERAREQEREBERAREQEREBERASrUXClMj524USxmCKWY8Ccx7Gus3ngtnbn8I94EeOrHcAfV/qb2mw2puqVC6qVI6ia4y20J+SZ7D94/WYHpdeN9e7gHvA6Wnt82rccZ9h2ls5zK2xhp09HViDmbOkuWyvYAQUGDmBsREQEREBPM/HfhP/VvhfUqozdR99Xgdx1H8J6aYZQ6FWAKnrLb1i1ZrLNp804MtclfE7vzCy4Ej8qk+/Sdv4p8M/6R8Q63TY2orkp/tPIP/ntODg5ye8569ZrM1l69pssZsVcle0xuwJLpAAmT0lGwjmYIz3mR0ktohVCSCyQUA8ywJxkSq2bK9mJdpR98OOsKvvNvSUevcf0lYjlhyX2rLfopNtqVDBLEDE+5+D6MaDwnT6YfgQZ/Pv8AznzD4O8LHiHjtbMB5dJ3k9uOk+sX3CisnHP4VEldHTaJs4D4j1PXkrhjxzKrV3EfdIcMfmPsJTTapuWy0k8en6D3MpP4i/PPr+p7CZFj1sWABP489Pym65lvpqqn2AE5btiXTl1JuJsV1RwckewmxXq/Mv27gExxnqTA3IiICIiAiIgIiICIiAiIgIiICIiAiJC2xaqy7dBAq1V5rQKn/cbp9Jqo4Z6zYxZFOF9yff8AKQZi7sz8EjJP7q/5gMykMoG4DIHZR/zA3hrKSOv4sYxL5ykXznZgVR+oHabA1h85E3DaOGYjr+UDdiOoBByIgIiICIiAiIgIiICIiAiJEuA+36En6QNPWWMX2EEVjnp8x9pRgZIfHu59vZZ0HoW2xXJJAHA7TQZShxtOAxCqepPuYGbAbnXy12uV9QzxIFX3bTw+P/qPeTrrZixUbgnJOerSGcg7jnPqc+/0ECRG0oNOzesY2/3nRqqWmsKv6/nKdLSVBtcepug/dE2YCRLKGClhuPIHvFjrVWXboP5yjT1szm+z5m+UewgbMREBERA+Y/tX8EaxNN4rSmSv3duB26gn+f8AGfK+/Sfp2/T1aqlqb61srPVWHWfCPi/wVfCPiPU0Vriljvr/ACPb+Mi9bhmJ9yHdfDXqnVT8LfvHMPNkeocRtzmW+WRkEczISaGzretUE56SW3iWEYmMQbooM8cfrL615I4kFUZzLQw7YzKwstIEBbGJv0V7a8zUqYlx7Tp0VvfqKaEGS5AAHuZfWN5auov013l9K+AfDhpfCbdbYuDccDPsJ3rLGut39M/J9B7zY0OjXS+GVaQAEIgXHYkdf5yqyhq6d1hAyfVjrjsBJzHXprFXl2szznz2yT5RrUNjDAAZ8vP4j3MqR8YUjOOQB3P1kznPPBI5/wBKyW8+WEAALfLx8qy9rIothJ8vBI5b2Y+0mAdZYq7Am0eoyIzldgORxWPc+836KRTXtHJPLH3MCwAAADoJmJTqLvKQBebG4UQLokKlZalV23NjkycBERAREQEREBERAREQEREBObfcbrOBlAcKP3jOjwQR17TQfTuiO52rg4HPQfSBWihmwzjaDy37zSG7azI/Qt6tvJP0kv3cDHZB7D3Mktmys7QCDwgI79zAiBY1hCYDnkkdvYSRLagrQawrjqcSPyjHJCn/AOzTe09JrUs/Nj8sfaBbWgrQIM4HElErutFNRc9egHuYFkSilLTXl7SGPOPaIF8QORkEYiAiIgIiICIiAmvfWTuY5IOAFE2IgUBnrYbyAuOR2Ak2VLqw3QkZVu4mLKd25gMuQAM9pBsVuuWJbGTj+kCpqHVCmdlKDPB5aNLp0alXYfiyJso4sUK4GWHyyhqbaMnTNlT+E9oG2TjkkY+s17NbShwDvb2ErGlsswb7Sf8ASJsV0VVDCoB9YGmGbValVsXaq8lZ0Ok06efELj9JuQGJp26xksJRc1qcEyzUWMcU1/O3JPsJRa701hKU+6HVuuYG5Xaly7kOfpJznBN33ulY56le82KNWth2v6WHv3gbM4/jnw7ofHKGGoqBuCkJYOo/zOxEpasWjaV+LLfFaL0naXxjxT4G8V0FzLVQdTUBnfXyJ5nUad6HKWVsjjqpHIn6Mx9Tn3nM8S+HvDfFQ32jSoXKlfMAw2Pzmjk0UTzWXT6T4lvXaM9d/wBYfn8pgbjyJAjceJ9M8Z/Znb5hfwu1Gr//AF2Ng/xnjvEfhnxTwy567tK+FGdyjKkfnNK+C9e8On0vq2l1Efkvz8vLihffmZOACQMTZFBVcsMGR8recATFs3vciezFPYz2XwN4cdb4wdSyE16Ybycfi6CeXr0zEqiKTuIAAHJM+z/CXg3/AEXwWulx9/Yd9h+p7fpNvS4ptfeezn/XddXFgmtZ/NZ1UdkcKc8DAUdSZb6L0G4cZyAfpMsnDlQAxHWUKrLaABllUAHsMyWcAqt05Q5ck1Z3Ow6n6Su5rLmTKhVbhR3xN5LARtYjLEgfWQvpcut1eCUHynvAUac12F3IJxhcdhNiaZ1ufSlTGzup7R5eqv8AnYVr7CBfbqK6R6mGfaVaZTc51Fn/AMB7CV3aWunTswyze5mzpv8A21Y/0wLZhmCKWPAHeZmpYwvsKE4qr5c+59oF1V6XLlDz7HrLZzdq22M2myrL29/ymxTrMny7RtYdzA2oiICIiAiIgIiICYPAJ+kzEDVV2QpnIU5YjuZdlbkZXXAzgqZLYN24AbsYBmtsZWQHLHlsDpAjdpmBJU5Vvmbuq+0pusZ6x5ahahwp7mby27SwsI4OMjuZHUUG1VKEAocgEcGBCnSlXVnIKqPSB7zamn9twNpqYW/uxjV39cVr/OBs2XV1DLsBNar/ANXebWH3a8KP7zJ0dddTOxLsFJyZPQ/+1H1JgbEREDQzbojz66vebyNvQNgjPPM19OL/AFV3DKjoT3mweFJA6doGYnLU3DUAbX4O7bmdTOeekBERAREQEREBIsgYHscYz3kogU+mhCFGT0BP4jJ58tAXf8z9ZJgGGCMg9pTbTlMgsW6c+0C8EEZHQ8xKPNKtvJIr2nA95YtiscZwwHIga+n51uomxdaKqyx5PYe5msQ2mvewrurfqV7Ru8wnUuCa0+RQP5wIndShZqy72cuR2HtK9JqFrJrY/dnpntLhY6ZtRvOpY5I7rJtXTq6iyY3e44P6wK7dIQfN05wfYGVjbqsq67LlGc9AZCquxbGrWwpYOMHoZYKiW8gNlm5tf+0C7RPY6Hfyg4U+82poMHvby6PSlXf3MnTqyG8u8bW94G5EitiOzBWBK9ZKAmCoYYYAj2MzETybuTrvhzwvxClqrdKi7jksg2mcev8AZ54Mjli97DsN3SeuiWTipM7zDax67UY46aXmIcDQfB3hPh+oXUVUu1inILsTg+87wAAwJmJdEREbQw5c18s75JmSD0PPWIlWNr+SyMNvAA5c9ZYCEK1rycc89B7yw9OmZXsZGZkwd3Y9oE8DOcDJ7zM11LI7tZ1UYxnjP0lqWBlUngsOmYFWt/8Aat+YllHFFf8AtEhrFJ0zAAnkdJhb610ocNnAAx9YGdRYwxVWfW/8h7zWexalRairIuQw9zLVV662tKCy1vmGegmBTptSpZPS3cDtAw+mS1RdpztbsBKy62/d6gbX7PjEw3naJtqt6TyM95mx7NQAjUhW67/Ye8CS226VglnqrPQzeUhlDDoZoqqudx/9vUOPqZJNb94fMXapPB+kDdiYDBhkHImYCIiAiIgIiICIiBrmlgyleTkkse0nxWFAJdmPv1+stlZQq+9MdMbTAngE5wM+8zNf1i7NhwFBbjpiWJYGXJG07tuMwGo409n+0yGj/wDar+snqATp7ABklTxKdNai6blsFAdwgbWR7xNHybtT96bNgbov0iBvREQMbRuzjnHWZiICIiAiIgIiICIiAiIgV2VbyDnDAYBlO1kOASSCdoxz9TNqRZFfGeo6EdYEEfAVXYNu6HHX8xI2paCHpbGB8h6ERarKQ4yzbhiF8xX2qd5Hzj/EChfU5aj7u4fNWejTAw9hao+VeOqHo02bakvXcDhuzDrNd+oTUjB/Dav94GbH9KWPXi/5QM/zmGBqQUIfvrOXb2EltNAN9reY+MJjvIjTu9DsGBtbls+3tArO5XC6ZiQi4JEnSKtRV5VhbzB3J5/ST02oRAKXXy2HH5zDpXqbWCZDJ+IdDAgvmaFzlQyMfmAm7Xatq5U5/tNVNQ9R8rUrkH8R7yyrTKlosrf0Y6Z4gbMSq67ya923POMZii8XhiBgA4gWxEQEREBERAREQMFFLBsciahRkHqBPYkHtngCbkwQCMHpApS0oNrKTt+Y9cfnDaWvzfMC+oc7exMz5bVDIUMQfSR1595Gt2XNa+ptxJz2ECnPm2gg+TqR2J4aYOLLcN9xqB37NNgrVqkwRyO/cSiwFAE1A31/hsA5H5wJm0Wg0aldj9j7/lIYs2rpQ5LfiPsILWVKMgWp+B+uPzghqUFS832/MfaAYC1vJrH3NYyxHcyI1A1GypqlHOM56flInCuKGJSsdeOWm1ZpqWqHRQo4YQNW2u/TKQrE1nuO03aLktQbWyQP1mst1mnIS4bqz0brxFmmB++0rfXAMDeiV0mxqgbBhvaZN1a5y4BBwYE4iICIiAiIgIiIEWRWxkTXsRlZmx3JH0Hf9ZtTBGQQe8ChLCnp2se4GckCZs01VzLYR9eOMzJr2Mzbdw+Ye4PtIK7q7KfVY2OPaBW9+1ytmmJI6Y9omyuoQDDZBB5wIgWREQEREBERAREQEREBERAREQEREBKrFCptHAZgD+piIEbXKPtXgKhIEtZQ6bWAIPvEQNGmtTrfLJJVOVBPSRtJ02rfyyRz37xEC/WqrafeR6h3lfh7nLJ26xEDcepLV2uuRJKoVQoGAOkRAhfSlqEuM7QccyrRVItCWAeojmIgbMREBERAREQEREBERASm1QoAAxvYBsREDPW9F6KFzgSfDAhgCMngxEDSJOm1YrrOEbGVPIlQtcI92fvC+M/SIgbxRb6AbACcZzOcjMzCksdhYAiIgdU1oa9hUbcYxNLTjy9Ya1J2+0RA3zxOLY7Nazn5sxEDsVsWqVj1IzJREBERAREQEREBERASq4BEexRhsYzEQLFUIoVeAIiI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AutoShape 6" descr="data:image/jpeg;base64,/9j/4AAQSkZJRgABAQEAYABgAAD/2wBDAAgGBgcGBQgHBwcJCQgKDBQNDAsLDBkSEw8UHRofHh0aHBwgJC4nICIsIxwcKDcpLDAxNDQ0Hyc5PTgyPC4zNDL/2wBDAQkJCQwLDBgNDRgyIRwhMjIyMjIyMjIyMjIyMjIyMjIyMjIyMjIyMjIyMjIyMjIyMjIyMjIyMjIyMjIyMjIyMjL/wAARCAH0AfQDASIAAhEBAxEB/8QAHAABAAIDAQEBAAAAAAAAAAAAAAIDAQQFBgcI/8QAPhAAAgIBAwIEAwUHAwMEAwEAAQIAAxEEEiExQQUTIlEGMmEUI0JxgQdSkaGxwdFicuEVM/AkNIKSQ1Nj8f/EABsBAQABBQEAAAAAAAAAAAAAAAAFAQIDBAYH/8QALxEBAAIBAwMCBAUFAQEAAAAAAAECAwQRIRIxQQUTBlGx8BQiYXHBMoGRofHR4f/aAAwDAQACEQMRAD8A+236RbDvQ7Hz1HebCgqgBOSO8wjixAy9DJQEREBERAREQEREBERAREQEREBMFFYhj1HQzMQNdq2DKF6kHcx7TKEqSy81D97+svPIldinCYXKqeVAgRt063YcEq+OGHWaz8sE1A2WD5bV7y42N5wJDZPGB2H+ZaQtylHX81PaBrEHTrtVt99n4vpMNpS1C+UwbByR7mXVaVa2YklsjAz2Epam3SnfSSyd1MCynVqRssGxllflDVg21qUYHg5+aQcjW2IqKAQPUT2k0ts0hFdozX2aATUYzTqh/wDIibFOmWl2ZSSD0B7SZWu9FY4YdRJwKL9QKCnAOeozzJae3zqg5xk9pi/Tpcp4w/70nVUlK4QY/vAnERAREQEREBERASLKHBBz+klECnY4G0Y54Ljjj/MhXYVrG0DYg5z3PtNmQNanaMYVTnaPeBCyuvUpnBDDjPcTXsyuK9UOPw2r2l/mYLWE5OdqrJq6WJtbac8EHoYGqw1AAr4YNwtg9oZd5Gmq+Rfnb3k2puoB8g5Q/hPaRNF1FampsleXHvArRkN+3UZUL8qnoJsaqip1DFgh6A+8gLKdWu2wBXH8pqq2GVny9KtxA2FvelvK1A3Kfxdf/wDYfTlCLtM2fpmbI8vUV9mU/wApGjT+QzYclT0EC5d20bsZxziVjUVMQA3JOMSxgSpAODjrNBNJYuoyHxj1BsdYHQiIgIiICIiAiIgJggHrMxApFTqNqspA6busS6IAcAAdBERAREQEREBERAREQEREBERAREQEREBERAiyAlT0IOf1lKh9vlqGDMfUxmxMEBuozAibVU49Rx7CZs3mo+XjcRwZWd1SWcZHJB/OMmtlJs3buo/vAoOhIQFXItHJOepmarWsY0Xpk++JtowdAw+U9MzOBnPeBFEWtAqjAElEQEREBERAREQEREBERAREQERECLVq3bBPcSkJsGwADc2AfYTYmCoYYIyPrAij7nIXlV43fWT4I9x7yqwba8DhMjOOwmBhXxUuSRk88QNfU1edqVREw+Ms3QRXcaPub0GzoDjibaOGXdjB5BBh0rtXa3I/mIFCaYJcLKnwh5I95tSuoIq7Kz6V7+8XXCmprGHpUZx7/SFdp32ZttSmlrXOEUZM1KNWbb/JJBtUB7cHhAegnM8U8QNVLeYf+yNzjruc/Kn1x3kvDKbtJoUWwj7Vcd9hPYnkD9BLOrnaGxGGOnefLuhwzHHQHElKqFC1Ac8e8tl7XnuREQoREQEREBERAREQEREBERAREQEREBERAREQEREBERAREQEREBERASpqV2+kAe4Hf6S2IGui2F1UsVVeoXpNiIgIiICIiAiIgIiICIiAiIgIiICIiAiIgJBkO4srbSRg8dZPMrsYKNp7/MfYCFYho6q8aUB33cbmA9x3P6yurU2Jo1dwFuvfCqTyAf8AEpFg8Wu3AfdHp/sB/uef4SrU68Vi7W7d+wirTJ+8x4yP1mObNrHinbb7/SHQouTzmrVwKtPxY3u57fpNbxXXbGKgZFJGVP4rD8q/p1M5VWrNVxq4sr0qBrCOfOvY4A/j/Sc/xLWvWWTJssUtWpBzuvb5j+nygy2b8M+PSTbJELdEra/xfJY2afR+o85860nn/wA7AT0umTz3AYblPJcd+5/if5CcXQ6RtDoE0aH7xh63HUsR6j+g4nptDX5enAxj2/LHEY9zV3jf8vbw2ekREzI0iIgIiICIiAiIgIiICIiAiIgIiICIiAiIgIiICIiAiIgIiICIiAiIgIiICIiAiIgIiICIiAiIgIiICIiAiIgIiICa9t4G4ZwEXc/09hKdXrRTYQf+3SvmWn+gmlS7W6qnTMfvHP2i8/Tsv9P4S3qZqY57y6tLMEU2EB3GWz2E4vimtLUJUGKHUkjPdKR1b9f7y3V6w3otVTYfVMUU/u1D5m/89559tQfE/FsIT5dxCr/opU8fxPP6Sy9mzp8HVbqntDrBvs/hx2DZZqWCVj91en8MTja7V/ZhY2c1aU+VQD+O48Z/QTa8R1Ztta2gblr+6oXtu6Azm2Mj+Jqjg2aXwqve5/8A2XH/AJ/pMVp3naEhhx+Z/f7+iS2WeH6WtW9dlX3jk9Te/Qf/ABBzI+A1efq11Nilq9KDtBPzWn/HWc7Xai03ionc4y1h/esbqR+XAnoNJpDp6tPoayVsdSWOepPzH9Oksj80tnLX28W897fR2fCk+02veAdpO1M/ug8n9T/Sd4DAwOk1PD6lpo2oCFGFX8hxNubdY2c7nv1X4IiJcwkREBERAREQEREBERAREQEREBERAREQEREBERAREQESD3V1oWZhgHBkgQQCO8DMREBERAREQEREBERAREQEREBERAREQEREBEdYgIiICVai9NNp7L7M7K1LHEtnC8Z1tX2kVWNmjSr9p1AHf9xf1PP6SkztDJip1W2ad9+X8u9hmsfa9Xzx/pT+klond9CLLCF1fiLk5P4ah/QY/mZxrBfe1GksOL9fZ9q1Rz8qDov8Mfxl732a3UMtC489vstDA/LWPmYfkP7TB1cpT2Y6Pv7/AOM6/W/+mt1KfdjVn7Lpv9FC/O368/ynN0Worp09msAIfUZrqHdKl4JlXjGsGv1v2bSkLUuNNQB0CD5j+p4/Ka76ivcxQjylXbWpGfQOP5mYbX3nhI4NN044iY5n6ff8ugup8kXayxgBQMqh72MPTx9Bz+s1yRoNKqumWY/abu+5m/7an8upmtXcNRbTVaxarTZ1GoY/iPXH8cCQ1+oNhBJ9bN5lo/1Ht+glOrjdmrhnr6Z+/vuu8MUHWnVXBnTT5sYnu/Yfx5/Ses8AofVE6xhncNlRb26k/qf6Tz1NDV+R4eq/f2EPZ/uPT+An0HRUJp9NXVX8qKFXHeZcNUf6lniI48/RsAADgYmYibSBkiIhQiIgIiICIiAiIgIiICIiAiIgIiICIiAiIgIiICUam41JtTmxugltli1IztwAJzGZrLCzHBYc/wClfaBheCDjcAfSD+JvebT6w1uyvXggcfUzW5ZsD08cZ/Av+TCZd0Fu5lIwpz0+sDpo25FY9xJTmuz1IFQOKlPLe836rFtrDKTjpzAnERAREQEREBERAREQEREBERAREQERKdRd5SYHztwogVanUlX2IwG3lz7SNNoWx7bnw5GdvsP8zWHHPzc//Zv8TIsCBgyb1b5j7tA6S3Vu21XBOMyc5unV6itoddnRvp9Jt0anz3cYAUdB3MDOr1Nej0tmouO2utSzH2AnhXZtYVr1GR5+dfrT+7WPkT+k7HxVrEtenw0titvvtSf3al/yZ5ay2zV6cVqxS/xS3e3/APOlflH8szXy252TGg00zXqnz9/Tn/C6u6+zS6jWnJ1eufyqR7JntNl7l0Hh999fzj/0elA9/wD8j/2/SaL2NqPEmGmyV0wGm0qDu5/wOZrePaxE1SaKgnyNJX5SH3c/M2fczD1bRMpSuH3MkY4j9Z/j7/dq6fYwYBiGYGqv6DHLSy20BWtQAVryo6Yxwo/qf1lOmUrVuyF3Dy14zx3P9swwLahaSxCkZsPcAckZ/L+omFIzWIt+zZqP2fSIbRhrT593+wfKp/M5Mn4RpW1niddludqN5r9jnsJqXaosp9G3zTuP0THpWdjw6i2jw2o1ti7UXK2Nvq+mTLo5a+WZpjmfMu34dprL9e2qIyA2yskY47/4nr0XYoHcTnaGlVSihAUNYywPf3/nOnnPM3scbQ5XV5fctBERMjUIiICIiAiJXdcKayx/ID3MCrVXlMV1n1nkn2Epqt3XrZa+Bj0D3HuZSeSxc5PVyP5CBYUYsyBs8OPYdgIHRXUVMVAcZbpLJy6UfItrKjB5U9hNurVebfsXGwDqe8DZiIgIiICIiAiIgIiICIiAiJjeCzL3HWBz9TabLMYO1ThVP4jKxgZ3HKqct/rPtNyzThnewufl4+k0wDhcL14QH+pgHUm1/LDMpwWH9oILMwb0k/Mf3R7CSTcFNqZIXgEdz7yHAXk7lHJ/1GBYBZvGnSzcr9COwnQrrWpAijAH85VpqTWpd+bG5P0EvgI4yRnkdRK7rRVWWP5Ae8r01TKDbZnzH5/IQNiIiAiIgIiICIiAiIgIiICIiBF3FaFm6Cc1ma2zexwWH/0Wb2pTfSRs3kcgZmi9TVgeYOG5P+o+0BsLVM64BA9C+w95BXDYUDkDCr2z7mZbJJ3nn8ZHb6SbEFQmxVbHrYdh7QIqSE9Ne+odfr9YZ68vqeaqal3MR9JJS5O2vIL+lV9h7zifFeqFemp8E07bbNWQbW9qx8x/lLb26Y3ZtPinLkiv3s81q9Rb4nc7WFls8Ssy/smnTkfxlS6rZXqvEcYLjyNMvso/8/rNezUvez2UqQ+qI0tGOq1g4P8AH/Mp1+qUXV6fT4KaYba8fjfp+uTmaE23ddjxdMRWY4+//kf2dfwsjw3SX644LaNdqAc79Q/J/gCJwbq92qNO5nfd+pY9T/GdfxEfYqqPDg2To6/Mvbs1784P5Azm0kU12aleSBsQkfiPU/oJbefEL9LE7Tl8z2/j/wBZZ1+0F0balA2pj6dT+pmK9w0pexvvNQ+3P+lev8TgfpK/KcpTpEVQznr3yekxawst6/d1/dqPoOv8+Za25rE7RDa0VLazX1IQuC2W7YA7T2Wj0tl+pNu4IlXpKjoDjieY8KqelDeN4Z+OnA9iTPc+H6exdLVpgyltwNoznAmfDXdDep5dp2ieHU8Py2mFpXBbp77e025gAAAKMAdpmbsdnMWneZkiIlVpERAREQMEhRkzm22NfYGA74Qf3nQtUWVMpG4EdAes57VOlYdxtDcMf3R7frAIm8HaQQudufxN7ytXGArA8c47sfrJHJIzwccD91ZLI8tVVF3n5TjkD3MCKBxuCIG/f+v0kgq6mxRVX5e0ZYzCsUx5eeOEA/Efeb2noFNeDyx5Y/WBcOBiIiBGu1LF3Ic/T2kpzimy0tpXzjqo/wDOZdTrPMsRNgB6MSYG3ERAREQEREBERATVsRg3qz6nzhe4m1ECoWMpbzMAASN2mWwEr6WIwTjqJiykk5Ubizdz0gv5TsSxYgZI9zA17lt8psjy6k4CjqZbp9KoWt2+YDp2l7ql9ZR+4BIz0muftNHoUeav4WPUQNvgDrKrNXVXxu3N7CU/Zbreb7SB+6svq01VXyoM+8DWqLavUb3GFTov1m9NTQ8m4+7TbgD05M1Ptqi0hlOzsZLUObHGnQ4zy59hKLrUBWo1YqU4JIgb4IYZByPeZnOHmaX11tvqM3ab0vXKnn27wLIiICIiAiIgIiICVXnFWOfUccS2IFC3EFtw6cBR1+szZUtwDj5gPSTD1ba2FS8seeeTIIzB3IO4jjnoBA1vLFT4tzsXn6uZhi2o1AGwIH5x7j6zfUraqhgMnkA9RKLA9GpN+0uhGMDqICtPs9Vl1xAbBLH90CfMfEPELfEdRqNUP+9rW+zacZ+VAeTPV/GnjYp8JXQ6Ulr9W3lgY/D3ngN7FrbV4SgfZdOe5Y9W/r/Game+87Oh9J0+1JyzHft+3/W5ZdVp1t1XAroUU6bHdiDk4/if1kfAKURz4jqBmrSA6iwHoW6Iv8ZoaxEQ06RTiuobrGb949f8Tp6z/wBH4ZptI3/e1WNTeBxgDhV/vNeJ53S9qT09Ed7fRqfabLBZdcwNjsXY9QWb/EkFrbUCg8V0jc5J4yev+JTQPLfzz/8AhG/p3z/OV2sfLL53CxiQ2eTzx/eW9+7ZmsRPTH3/AMhvVW4q1OuO3eF8uoD949/0GTKdLWGapc8M2Oo/UzTsU02iulnYICbFzxvPXidnwcJdaLjVtCrtChc7/wDHMrEbzsx2v7dJtPl6TQaRxbVprcYGSQejDt+s9P4VSMNeRhiMGcPR7rKVdf8AvXk4B/DwZ6qivyqUTuFwZu4q7OU12SZ7rO0REzo0iIgIiICQtbZUzewk4ga6WFCFIwAMAdyZNkr1CKSMgHIz7zLVhd7ouXYdcyld62heSyrgL2ECh6Sj4sPpPLv7/SRtc3OmxNit6Qe5m8rLYmHwcnGD3+olV9bpclyjcqD5fb8oDT6cpYXsAyOEHsJtTVbXVAekMxPbEjnV3fKBUsDbLKOrAfrE1PsAPLWMT3MQIbLdExZPXWev/naTaqnWKXrO2zv7/rMV6h9ReirhAB6ge8lbpSreZQSrDtAjXqXpfyrx+Rm7KKGN6ZtrwVOBkSy5ttTHBPHQQJxOdpr7TeocsQOMY6H6zowEREBERAREQErsqDBtuFZupxLIgVelF21g7ycc9/rLM7VG4j2znrMOgfHYjofaUWVlXVmYkZ9RPbEDZiUrcQWL9DjaO/MsDBgcEHtxA1tB8ln+6XX3eUgI5c/KPczWpf7IWruBG45DDpJK4L/aLjt3HCZHy/WBXZtpqal925uWce/tJ6axL08m3BI6E95IWtUQmpAZT8tgHExqNKrV76AA3UAdxAg1VukO6v1V91xIFUcG6htjLyyntFJ1DKfLcHsVbtJJUGPkqfSvNje5gbWlse2oM649j7y6aDWWuxegfdpwB7y+jVLdwfS/se8DYiYUhhkEEdOJmAiIgIiICIiAkXXcjKpxn6SUQNdam8xgMgYxvPWW7gDs7gcn2kiARz0E8/8AFHidng/glxUbrrTsQjrkylrRWN5ZMOO2W8Ur5eH+IPEF1fjOr1VQBSoijTY/ePUj69f4zmOUpsrqGSulXL/6n7/zwP0lWndqWay31DSAsR2Nh6D9Dz+k1VYlvUxJJySff3kXa3l3mmwVrEUjtEff3+rf0WlGs1la3ErWzG21j0CLyZnV61tZrrNW+0NY+VrI4VRwo/LHMlczaLwPeSFs11mwe/lL1/if6TTNqOw3D0nv7CJ4rEGPa+Scny4j+fv9FmoVt1emVsO/rtIPAHb9JIWVPqAzKrUUJuAAxk9gP1xIhzp6X1FgLecdpDfujqJrrVuUMjfPz7YMpur0zbdOtLA5tU72frz1JnodCvmLTpqmZNQjjIAyOP8AmcjwvjWIrldqdQw7meio3trbdStTJ+EsvQcdvrMuOvlpa3JH9MPReEMh16NYrIK6to9PAOZ6jvOJ4Tplo041Fm4jGRu7zpUaxbTtYbGm/SNoclqL9V+GzERLmAiIgIiICIiAmCMggHBI6zMQNYVMtigDJA+c9vylwOwqmSze/wBJMgEYPSVYet2YLvDdOxH/ABAmK0UlgoBPXiSlC2MHdrCfSOVlqNuVW6ZHQwJREQNBNNVdSppbDr1PeXae23zPKtU5H4pC3SsjeZpztbus21ztG75scwMxEQIhFUsVGCxyZKIgIiICIiAiIgIiICCMxECp6i1m8HBIxz2+spVmTBBUEjHToPczbkSg37xwe+O8CJ22KEsUEnnb/eU3+YhJKiykjlccrJEMlgI5scHp0kldgxRvUo4L+0DWXKV7qvvqD1Q9RMoTWps058yrvWeqy2zTnf5tDbX9uxlIw9mU+51I7Ho0DNhUMGpUi20dD2+sFMAaWrr1saPVQptcZvc4Ue0jZRbXRkerPNmDyYEXvsrZ1pOahxkDgSzyK9TWHrf70Dk4x/GXaa2p69igLjqplHlBmNulJBU4IgNPcdMTVam3vmbwIIyDke81Fur1K+Xeu1//ADpLNNQ9LMC+V/CIGxEqtvSkruBw3cSVVgtrDjOD7wJxEQEREBERAcdzifL/AI08W+1+PeQjfdaMfxefQPG/EV8M8K1GpJG5V9A9yek+N4bUXk2sW83NlhPXHUzU1V9oirofQtNFr2zW8dmNUWXSpVn12Zuf6k9JnSaa2+1KkyWscIAB+I/2AlYzqbGb69x/D+069FjaXTW3ov3lS+TSw5+8Ycn9BmaleZ5dFmmcdNq91PiWrr1WvKIo8ipRpqh2wOp/POZomuumk2LyS/pQjoJfRp2+zqKyQzegAnqepMiXVAUO1lUEbgMys/NSkVrEVjwau7zSvkD7tV2sp9hyTNesBUL1nqeUl6BbVtdCBYzAKQeijr/GVYW2xFsbyXHfsfpLe6sfkhu6QeYgWshLSSGB6nM9Z4Tprb9Zp9MGYIvNxz/IzzmiZzrNz1Ity5ywPB/L3nufAtO9WncDmy45Z+pA/P8AKbWGu8oT1PL01nZ13YWZKqfIq6AdzMk16xwEQowHzDtI17bm8ndsrXjb3aXW6QA76SEcds4m65dSbb6WSuxsKD19xOgrK6hlOQZqJqFsHk6lMN0ye8g1V2kO+ol6+4gb8TCklVJG0kZImN68eoc9IEoiICIiAiIgIiIETWC+7vyfzmqNy7d24EYBI/CJuTDKGGDApW9VUCwkN+UTAqK8GkWHu2cZiBerBhlTke8zMKoRQqjAEzAREQEREBERAREQEREBERAREQEREAeZTYoVFXpXnDH/ADLoga/nYtA6KegI7e8k9depQZzx0PQiTasFlIwDuyfrKlc49PNrnGP3YEa9K+9mts3YG1T/AHlebtGRu9dU3DYqsFZxn6zFrEVNtTccfLA0bhXfYnkL626kSzT3+Rim1dhB4I7yC6W6tVtRvX1Ky1LKtWvl2LtfEC23T1X4J6+47y7p0kKqxVWEBJA95OBrarTecCwY7x054llFIoXaGJ98y2ICIiAiIgIiUa3VV6HRW6q04StdxlJnZWsTadoeC/aB4p5+q0/hiNlax5lgHv7foJ4xXyjll9VhADD92Wa7WPrtbfrbB69RYSv5f+cSutC5yQxVO46CRWS/Xbqeg6LT10+nrT73XVKasEZJ6kf0l+psTNGkVSE04ywHObD1z+sqqtHnG84KoudvufwyukkjcxJIO5m7knpLY4hfNd7bz4blOKKWO3exGQSOhI5x7d5qWlVXaoOCOfz7/wBpZdqs21ohJC8ntk/WU3nzLAEyRgFiRjk8mVmTHX828o0uBWXOAFyRjvNqg+YLOVG7rk9cc4mo6dgOT8v0PvNzSVBrTWu7aDgk9QO5H1ivcy8RLsU6Z1QLWEPnlRtGcjp/5me+0mms8N0dCqu/Cjee88/8K6VLde1uMihdo49+k9rJDBXaN3Hep5d8ntx4aZSnVrvQ7XE1/OLsiXP92p6jvLNTUovUUgixuoEzQ9Rr+z3JtOe/eZ0W2raa9QnP6MO0hpq7atyO2VHyyFVF1FwCPmo9c9ptwMNnadvXtmc6um5dV8o3A7uvHM6UY5gIiICIiAiIgIiICIiAiIgIiICIiAiIgIiICIiAiIgIiICIiAiIgIiICYIB+hzmZiBRwi2b0J75PQyQZ0Kb9uDxx2ljAMCpGQespsqOOCx45JPQewgXAhhkEEe8xsXzN+0b/eU1F8oiqFUDn3mxAREQEREBERAREQE8V+0HxU6fRV+HVn1X+px/pntGKqhZiAo65nxj4i8VbxHx7U6lScA7Kx2wOJr6m/TTb5pn0TS+9qOqY4rz/fw5ZYbshcAcYzNhXKUbBwRzzNdfmAJ4HJlwHnOu443EnPtxzI2HaX22Sc/dVqcEP63wegHAH95mo4cEjapJ53fp+XWRZ97l8f8Ac6Y7Af8AEWuoqKheWOZduxxG8bFbnz/OIAbk47HsJGt9uXJLNjaJAbhgZy0MQvHYS3dl6PC2pBYxUuoA65nR0gC8JySyheoJnN0u3dkrmel+H9Aut8VoqYEoh3OP6TJj5nZqay8Y6TM9oe18B0J8P8IrQnDu2S3sJ18itsbnfIzjrj6yYUbduBj2kGRlcsgByuMGSsRtGzz/AC39y83nykmx8WKBnoT3kbtOl6+rgjow6ysEraAWwuWJPvL67BYCQCBnvKrGKq/KqCFiSO5k4iAiIgIiICIiAiIgIiICIiAiIgIiICIiAiIgIiICIiAiIgIiICIiAiIgIiICIiAiIgMAcgYz1iIgIiICIiAiIgIiP7cwPN/Gniv/AE7wOxUbFt3oX356mfI9xOD+pnofjbxM+I+OvWHzVR6FHbM88o755JzIrUZOu/DvvR9JOn00TbvblcMBOF9Td/aSUMMEA+rj/MhngAHHtJs/K4OFQBR+fUzDCQnuKrDaRwudoXOeZC6zfedpOxcKDiY3ja74PPGM8GV5OOe/MTK6ted1hO5sj9MSLNuP6zBOBxxI1kFup4aUZNtnQ0qHcf6z6N8E6JU0VmtKnzLWxk/SeG8N0r3utdYBexgq5n1jwvRL4d4fVpV/AOfzm9pafm6nLeu6jbH7cTzP0bkRE3nKIugf2z7+0yoCqFHQTMQEREBERAREQEREBERAREQEREBERAREQEREBERAREQEREBERAREQEREBERARGecRAREQEREBERAREQEREBERATl/EPiI8L8F1GpzhgpVB7kzqcd+k+a/tG8U87U1eG1v6a/W+D3mLNfopMt/wBN0v4jU1p47z+zw7OzuzucsxyT9ZJcYBJPtiV8FhjOJMEDqZDy9G22jZaAMA7SdvXMwDlFXC8Z6TG8AAEHAOTCkBcMR1lyzZC3KkJjC9vqZjrhSekiTkk5yM+8BuCe8tlkiOGXbmbGmQl0HfIH5TTY7n54nS0gZMMBuJHQdZWI3WZeKvZfBeiN3iTWvkpUMggcEz6H/Wcn4d8PHh3hNSYUO43Ntz1PPedaS+GnTTZ516hqPfzzbxBERMrRIiICIiAiIgIiICIiAiIgIiICIiAiIgIiICIiAiIgIiICIiAiIgImo+t+cIpPZT7mbFW81r5hBfviBOImCwHJ4EDP0nP8U8b8O8G0/na7VV1L2BPJ/ITzXxT+0PQ+Cq+m0ZGp1e3I2nKqfrPjXiPiWr8V1j6rWXPZY5z6j0/L2mnn1dcfFeZdF6V8P5dXPXk/LX/cvp+o/a9pVuK6fwyx6geGazaT+k6nhP7T/BfEbkpvFmjY8A2/Ln8xPiUfXv2M0q63LE7y6bJ8L6K1OmsTE/Pd+okdbUV0YMrDIIPWSnxP4J+ObfBbU0Oudn0LcA96vqPp9J9oovq1FC3VOr1OMqy8giSeDNXLXeHEeo+mZdBk6L9vE/NZERMyOIiICIiAiIgIiIFGt1KaPSW6hzgVrunwnxHWPr/EL9XYctYxP5fSfSf2heLfZ/DU0dbYs1By2OyifLCMNjpI7V5N7RT5Oz+HNJ04pzWjmUk65k1TewGODknMhu8vJzxAsGfmPq4GPaabo7JM2QcdD0mLGO3aBycQSBmVFufeUXRCR6YEwWAGBMA/TEiTkwv2XUKS3XM9L8O6E63xSmtSSFO4jpPP6VeMz6V8C+ElEbxK0ep/SgI7e/5TPgp1WiEP6tqYwYJnz4e0rXYir2A4koiS7z2Z3kiIhQiIgIiICIiAiIgIiICJgkKCScASptVWCgU7i/TEC6IiAiIgIiICIiAiIgIiICIiAiIgJqau4/8AaU4JHqPsJffcKay34j8onOP4i/ODlsdz7QMDoMcEj0/6V95IsCKzQ77um2Rb0vst4J9Tf2E8z8QfGvhngRKq/n6zJPk1HhD2ye0ttetI3szafT5NRbpxV3l6TUeN6LwbQNfr7xSikjL9SfYDvPk3xZ+0HV+OOdNoGfTaEccHDWfn9J5rx74h13xHrPtGuuPp+SocKg+k5aZIyeki9Rq7X4rxDvPR/h/Hp9smf81/9QsJLck5mZGZmg6uKxEbQlA5ExMiAM+i/s4+MPsV48H19n/prP8Asux+Rvb8p87xmASjBgcEEEH2xMmLJOO3VDR9Q0WPWYJxZP7fo/UQ5AmZ439nvxMfHPB/s+ofOs0uFbPVl7Geyk9S8Xr1Q8o1Wnvps1sWTvBERL2uREQEREBMMQqFicADJPtMzgfF/iw8L8BuKki20GtMe5HX+EttaKxvLLgxTlyVx17zL5j8V+Kf9V8fvtVt1aHYn5TiAYOT/WYJ7t1MhY+0hR83v7SFtabTvL0/DjrgxRSvaGLX3ErngfzkaiQx28/nIE88fp/mYIPGD1PH1+sKbzM7rfPyQCME9ZJchs55mvkHggE9vrMgsjgkdZSWSk7Ry2GY4kVBLGYLZEt067mHH5yjLPEOloaTbdXSOrsFE+1eE6QaLwzT0YwVQT5v8HeGDW+MV2FQUp9fPv8A8T6rJLSU2jqcN8QanryRjjwRETcc5BERAREQEREBERAREQERKNTd5SYX524ECnV3hj5SkhRy5/tKaiy3LtChz1z0Udh+sgOBnrg8f6m94K5ViTkA8n95oF51lqvsdQp3dT2E3gQQDkYPTE5lQAZ0uXPTLE8gyTm2t0tev0LwoB4EDpRIo4sQOMgHnmSgIiICIiAiIgIiICIiAiJVZdss5PAGSB3gaurVjqB6ssR6R+6PeUjgqVBPZB/czpKQ2Dj1Y6HrNK6h0ZmJyG6uPwr7QPDftA+JrfC9JVoNLYRqbxguByqdDg9jPjrZYklicnJPuZ+hvGPh7wzx3R58QqGcbaWXh1/Iz438TfCmq+HtUGwbNHY2KrQOM+x9jIzWY8kz1T2dt8OazTRT2Yja8/7ed27jjHI6mWY4xMhdgx1iR0y7WkcbyxG7J24hiQPqYVdo+spsrM7ztCUz2mJnrCrIg8xjvMjmIUdT4b8Zu8C8ao1tZ9KnFi/vKeuZ+idNqatXpq9RS26q1QysO+ek/MR4n139lfjn2jw63wm18vpzvryeqE8/zkjocu1uiXIfFPp8Xxxqq944n9n0WI7ke0SUcFBERAREQGcT5P8AtC8V+2eMDRo3o0/HHc959L8X1y+HeFajVMwHlqSufftPgl9zanUW3ucs7FiT9Zpay+0RWHTfDmkm+Wc8x/Twgx7jma5PUsfz/wAS8NkdDzKnUBQAOfrI+HZWruiCBnOOev0kDuUZHA6ZmTgZxyB/MyFnpIB/MwsjllQD1yPaTrG87icgdJUoLNj36zYHAxiUmWWlN+WdwM39KmEBM0qVLPjGZ2fDNJb4hrqdDSAWY5b2A/tK0rNpY9VljHSZnw+lfAmhSrwkaraQ9vBz3nq5reH6SvQ6CnTVgBa1A47mbMmsdemsQ8x1Wb3s1snzkiIl7XIiICIiAiIgIiICIiAOQCcZ4nLctZYzOcMRz/pWdJbA305wPrNe3TItLsAzsW3desDWRgrhigPYL7L7yK1OSXpA2gnGTyPrB/FuP1c/2kmrZaVZvTv+Y9wPaBBFRiN27ZnAx1J95bRUbbihYvSh/jIKGd1CDDMMKP3R7zo1VrVWEXt394E+0RNfU2kYqr5sfj8h7wLhYh6MOOOsSNNK1Vhep7k+8QLIldV6XLlTz7HrLICIiAiIgIiICVWUht23AZiMn3EtiBrN93bhQWZRn8z9ZYloYBWwSeDxxmTZA6lTnB9pVaGVhtG1FBOfaBh9MqlrQNzY9IPaaGo8O0fi3hF3h+rAZbFO4Hqp950qGbaoxlRyWPeRt09d/OcEdGWUmsWjaV1bzS0Wr3h+dfiDwi3wHxW3Q384Oa2H4l7Gcj1E8DAn3P48+F08U8Ca7TV51mlG5D3cdxPiRBAweokJqcPt3/R6f6N6j+N08Tb+qOJhSq4sOe0slanNrSya9kzTsiTxmR5b1D9JlvUT+6JHG/kH9IiFtp3TWzPBk19pWMHhhg+8yCUPPSV2UrfbutM6fw34u/gXjum16E7VbFg91PWcsEEZzB4GYraazvC3Pirmxzjt2l+ndPdXqdPXfUdyOoIP0ls8D+y/xz7b4K/h1rE26U+nPdT0/nPffpJ/FeL0i0PJNbprabPbDPiSIiZGqREjY4rQuxAVAWJ+kKxG87PA/tK8VNelo8ORhufLOPp2nzMglfY/Sdb4m8UPi3juo1JOVDbVHsB0nHPAyJDZ8nXeZek+k6X8Npa0nv3lgA7jyfzMxu5HPJkicjkSDAbuPlxMKS2mEWGfUuM9prsv3gBOWPWWbsEDsecmCFcdx7GFYpG3CxQFB2iGcAepsSvDsMZAHvMrUCwycyivO3DZ0znJKqT9cT6H+znQO2ou1bp6Ogb6zw9NJNe1RgngT7L8I+HN4d8PaauwYsYb2/WbulpvO7mPXtV7eGab8y7srutFVZJ6nhR7mTZgqknAA6kzUVja/nsM9RUnvJNxDNWrIbZeNre5GJtg5nNNnmWMmqBUnocdJJXt0hGfXV79YHQiQrtS1co2ZOAiIgIiICIiAmD0wDg4mYgawpdbEA5Kj5j0EklwBCsSSWwvv+sv7YlPkEMoQ7VHU9yYC3To+GXAIOcdifrNPUVPhTa2bHbAHYTZWzaxFa5BbAz0AljpXqEIPIB4P+IGa6ErOVHJGJl7UrGWYD9ZrGrVD7tbBs/ePWSTRV5y5axvrAw2tzkUoW+vaNEpcNc/LMcS6xVSh9oAAU9JDRDGlX8zA2IiIGk+nBHnaVsHrgdJtpu2LvI3d8SqnTCl2IY4PQe0uIJBAOD7wKxqqiQA3JOMY7y2aC6NxqSRYffd3zN/tAREQEREBERAR16xECuzcFO3oeOOw7yDXJWgRBkgdPaXyFlYdcfWBnhgFONzDODPgvx54J/0X4ktWtMUaj72rA4APUD9cz7m+6uwEc2MDz2E8X+0nws+I+ArrFQM+kbIYfNs7zV1ePrxz84Tvw/rJ0+siJ/ptxP8PioGLGmSTt2jqYZT8ynn+siuRk5G4yFnl6VE8bM49OFPSQG5DkyXU/utM7s8MOZU4n9AlX46Qpwp3HKzCrtbBHB7yQweeij+crws5nuzXheSevaWgdfaUDDHLnr0kgxXkHKykwui2z0nwZ4wfBfiTTWliKXPl2e20/4OJ+gAcjOcj3n5eWzccjjByOZ+gPgnxgeNfDOmuZt11Y8q3/cP+JI6DJtvSXF/FWkienVV/af4eiiIkk40nmfjnxUeGfD1qgkW3/drjqPf+U9NnHM+QftB8V+2eNfZFsymlG3jux6zBqL9FEp6PpfxOrrXxHMvHl88+8yTwJhuRxMSGl6XEcMluOcyBKkY5jJkS3uZRdEIMMnOM/SYH0PA6iM5PJxM7c/5lVZj5JFgSAJbQNzY95rjIJx+k3dJwFzyO5ErEMd7dMcu74FoDrvFKdOc7R6m/Icz7VQANPUBxhBxPA/AfhXnabU6w8M2ERiJ7Y6iwJ5HllbTwPbHvJbS06abvO/XdR7mp6I7V+qVh+0W+Uudi8uR3+k1tQ7FlJrNbKcKfpLyErH2cMyNwwfsTJLeVPlahQD2bs02UKwj1ayoB8b5Uy26TIYB6e4Mzq9Nt+9rX09wJEVg1Cxrt1I5298+0DDDy2rfTkgv0U/+dJ0Vzt9WN3fE0lbykOosGXbhF9pHbqdP97ywPLD2gdCJQmrqessWAx1Bl45GRAREQEREBERAREQK2qVsZyADnA7zGSzCtfSQNzY7CWyLIG5OQR0I6iALpvCZG49pKa5r8qzcgJGOAfczKWGsbWO47jk+wgS1Bxp7P9pkdHxpU/WTbbfQQrDDDGZrLdZpa/Kes7h8jDo0DYfU1VttY8xKV06Ko81SznknEQNuIiAiIgIiICIiAiIgIiICIiBgqGBB6TT1mlrvotosUeVcCrnHYjpN2MZlJjdWszWd4fmrxnw2zwjxjUaFxjy3I+mO38pzmUN+c+oftY8DC2abxahCN/3dxHTPY/2nzBhk7ugkFnx+3eYerelayNVpq5P8/uiTxhxx7zB4Hq5HYjtJjGMHv2mCpTleR7TEkJjZE84UHP1mcg4H4R1jjGFGCZldpG3+sLZCpfk8DHEwH2nay8TJ3IeeRCeotnp2EqrG3juwV7pPoH7K/HfsnjFnhtzba9UMp/vH/E8BhkORyPabOi1T6HXUayr021sGUzJhydF4lpeoaWNVp7Yp8/V+nYnJ0fiq+I+C6XW6cnFqh/Tzj3zNzR2tbu3klj0OOJOxMTG8PKL0mlprbvHCvxfXr4Z4VqdWxA2ISue57T4DqbjqdTZqGYs1jFifcmfSf2neKhNNR4ZW3L/eWAdh2E+XjjiRmsyb36Y8O5+GtJ0YJzW72+jJbjAExn6xnEj3zNJ02zJ4lbfN1mWJzIn5vrC+GQcHpmS3ZycTC9TxM4H5QMoMsJ0dNpmZ660JLFgAJpUrnkT2nwR4add45WzoWqqG5mI7iZcVJtaIR/qGeMOK158Po/guiPh/hun01WQFTPI6t3zOmpW1SV+ozMGoEHadu7GcSoDBfOVrU9u5k3EbRs8uyXm9ptPdW6tSuy9fNp7N3WY5rrw332nPRu6zZRmwFtAyemO8qehqmL6fv81fY/lKrEag6bRWRbQ3ueVkVRLGO306eo5P1MwEW4nyW8pjw9ZmWCuRp0IWpD6m94Ed4Ym+07V+WtRKw11Rra7zNnbEttrei/zdodBxj2EubVUnTlsbh0294FdmmS5fMoIB647H/mSp1fPl3Da44yZDybKcW6fIBGShkg1OtXaw22j+MDciQpr8qsJksfczXs1oSxk25IOAc8QNuIiAiIgIiICIiAlFlAw5XOT6uOpPaXxA1VLbztZuT6mx1b2MvVg5I4LKeeOhhk5LLwxGJVsKuyAkIACze8CB014Y+Xd6Scjd1iWJ5pXICkdsnnEQL4iICIiAiIgIiICIiAiIgIiICIiByviPwtfGPAdXoiAS6ejPZhyP5z87XVtWz1uCHRipB7ET9Oz4h+0XwY+GfE9l6KBTqx5qke/cfx5kfrse8ReHXfC2s6MltNbtPMfu8SQc56fWTH8T9IsGRIgHkDvzIvd3m3lLvmRZATnofeS+g7QenPU+0E7TConPpJ4HUzOwj1JJhVxiYCsp45UyrH0zEpIdw5GJk/NHMFTjMoybPqH7KvHS66jwW9srjzKgfb8Qn0/0UUk9EQZP0E/Nng/iNvhPi+m11TFTU4J+o7/yzPsvxt8Q16X4M8/TWevWqEqx7MMk/wAJK6bPHtTE+HA+uelWnX19uOMk/wC/L5f8ReMHxj4g1Wq3EoXKp/tHAnMIPXPWUVDjHQnmX4x3kdNptMzLssWKuKlaV8RscY5OJHJmT16ZkT1lGWGD9eDMc5z1MMIHJMouZUDrmZK55EwM464k61LOJWFs/NtUKFUZn1/4C8N+yeCHUOPVqDuA9hPmHhukbW63T6WsHLuF4n3XSaZNJo6aE+WtAoH5SQ0dOd5cb8SanakYo8/RdMEBsZGcdJmJIuOVEstjNtLEjCnsPz9pCqxuRhm+uOp/xNjqMSqxCoYp3ABA9hAjbQl6hgcP2YSP2NDQKznOc5+ssU5bjK1qO/GZJbUY4B69MjrA1Ftt0p2XAtWejCVilr2e6pQoDZUe829TXZdtrUjyyfVKXot0zeZSSy91MCdGqDHy7fS49+8vFKC3zAAGlNZq1ihynKnvNmA7c9Jqtoq2tVsennI95tRAwqhVCrwBMxEBERAREQEREBERATBAYYIyPaZiBW4s3elgBiJZEBERAREQEREBERAREQEREBERAREQE8b+0jwb/qfw2+oRM3aQ+YuOpHcT2UhbUl9TVWDKMCCPcGWXp11mrY0uotp81ctfEw/MLcrIA4M6/wAReFv4N4/rNC4wqWZQ/wCk8ichuDOftWazMS9e0+aubHF6zxPKRHJIkcenpzJA8TBlN2TpYU8En3k5DZzz+cmOcwRuSQIxiYMCBgjmbOo8T1mt0mm0d9xajTAipfbJyZrscDdKU+bMbzC2cVbTFpjmOzdryABJnOZGvG2SPaXQxzHIc46jMj+sMOesxKkMHJwe0kByTI+wkwOIVkPHb9Zs6de/WawBLAZ4nQoTC8SsQw5bRWu73P7O/C/tGvs17r6Khhc+8+nThfCfhg8L8CprI9dg3n8zO7JrBTopEPMfVNT+I1VrR27QRETMjiIiBCxPMRh3IxmRYudifJnr9JbIsgcYYZgViwIWV2yAQAfqe0ulFlJBBVQRnp2AkqS5y7tnPQQLAABwMTMRAREQEREBERAREQEREBERAREQEREBERAREQEREBERAREQEREBERAREQERED5n+1XwUvXp/F6k5T7u5h+72nyhgMz9LeL6CvxTwnU6KwZW6srkjoe0/Oes0tmh1dukvGLaWKNkdwZE67Ftfrjy9B+F9b7mCcFu9e37NRe8yZg8GSmg6v8AUmR1kR1mT14lYJZMciO0H3hRCw8Y/WYUCRbljJiUXdo2bFTdhLC2O2ZrK21szYByJfDDaAsTjj9YHUzDHAhYUhkEE9JM/TMiuMTLYOMZlVsraV3Pmei+HPDLPE/GtPpVHpB3OfoJw9OmF54n079m/huzT6jxB0O5z5aE/u95safH13iEL6xqvY09rR37f5e9RQlaoowqjAmYiTLzWeZ3kiIgIiICIiAiIgIiICIiAiIgIiICIiAiIgIiICIiAiIgIiICIiAiIgIiICIiAiIgIiICIiAiIgDPj37UvBvsvjFPiNS4r1K4fA6OP8ifYZ53408G/wCs/DOqpXm2tfNq98r/AMTBqcfuY5hKej6ydJq638dp/u/PrQp4k3HJz1lfyyCl6vWd44SmRzMZgGUXJCHOF5mB7TFhyQIU8oLJTAGJnMKyS+thiUCWIcZly20LTyJlB+siDkyxZVilIYAkkG5hmQl2nG45x0lYY7TtG7oaeou9dQXJc7QB7z7l4LoV8O8I02lAxsQZ/M9Z8s+C/D/tvxDQ7KTXR94fbjpPsI6SU0VOJs4T4k1PVkrhjxzLMRE3XMEREBERAREQEREBERAREQEREBERAREQEREBERAREQEREBERAREQEREBERAREQEREBERAREQEREBMFQwIPT6zMdokfAPjfwf/o/xNqa1XFNp82vA4we36TzBHM+z/tS8GGr8Fr8RrT7zSt6iOuw9f54nxpu/vILVY+jJMeHqnoOs/FaSsz3jif7EDrMLMnpNdMpA8yB5YmSJwsipyIIMzMxMyoQOsxMiBfX1lqiUVHJmxg+4l0MF+7IXnrNyhSilhjGJqqmWHtOnpdO2o1FWmQZexgqj6zJVq57RWvL6h+zzw0abwd9Ww9dz8Z/dE9jNXw7SDQ+HUaZelaBf4Tak3jr01iHlmszTnz2yT5kiIl7WIiICIiAiIgIiICIiAiIgIiICIiAiIgIiICIiAiIgIiICIiAiIgIiICIiAiIgIiICJBr0QPlhleoma3FlauAcH3ECUREBERAREQNfX6OrX6G/S3LurtQqw+hn5u8R0b+G+JanSW8NVYUJPfHefpmfHf2peDfZPF6fEalxXqRtb/cP+Jo67H1V6o8Oo+F9Z7OpnBaeLfV89wR1khzDKZmsdpE7PQ9+Fb9h7QOkNy5xAEougiZxB4lQgxmY6nkiJE0OG+k215SaXPabdGCuM8ysSxZI43bOnT1T2HwJoDrviRLiCVoXzD/QTy1ICrkz6l+zjw9qfD9RrbBza21T9B/zNzTU6rw5z1vU+1pbTHeeP8vbxExkZxnn2ku86ZiIgIiICIiAiIgIiICIiAiIgIiICIiAiIgIiYyB1OM+8DMREBERAREQEREBERAREQEREBERASrUXClMj524USxmCKWY8Ccx7Gus3ngtnbn8I94EeOrHcAfV/qb2mw2puqVC6qVI6ia4y20J+SZ7D94/WYHpdeN9e7gHvA6Wnt82rccZ9h2ls5zK2xhp09HViDmbOkuWyvYAQUGDmBsREQEREBPM/HfhP/VvhfUqozdR99Xgdx1H8J6aYZQ6FWAKnrLb1i1ZrLNp804MtclfE7vzCy4Ej8qk+/Sdv4p8M/6R8Q63TY2orkp/tPIP/ntODg5ye8569ZrM1l69pssZsVcle0xuwJLpAAmT0lGwjmYIz3mR0ktohVCSCyQUA8ywJxkSq2bK9mJdpR98OOsKvvNvSUevcf0lYjlhyX2rLfopNtqVDBLEDE+5+D6MaDwnT6YfgQZ/Pv8AznzD4O8LHiHjtbMB5dJ3k9uOk+sX3CisnHP4VEldHTaJs4D4j1PXkrhjxzKrV3EfdIcMfmPsJTTapuWy0k8en6D3MpP4i/PPr+p7CZFj1sWABP489Pym65lvpqqn2AE5btiXTl1JuJsV1RwckewmxXq/Mv27gExxnqTA3IiICIiAiIgIiICIiAiIgIiICIiAiJC2xaqy7dBAq1V5rQKn/cbp9Jqo4Z6zYxZFOF9yff8AKQZi7sz8EjJP7q/5gMykMoG4DIHZR/zA3hrKSOv4sYxL5ykXznZgVR+oHabA1h85E3DaOGYjr+UDdiOoBByIgIiICIiAiIgIiICIiAiJEuA+36En6QNPWWMX2EEVjnp8x9pRgZIfHu59vZZ0HoW2xXJJAHA7TQZShxtOAxCqepPuYGbAbnXy12uV9QzxIFX3bTw+P/qPeTrrZixUbgnJOerSGcg7jnPqc+/0ECRG0oNOzesY2/3nRqqWmsKv6/nKdLSVBtcepug/dE2YCRLKGClhuPIHvFjrVWXboP5yjT1szm+z5m+UewgbMREBERA+Y/tX8EaxNN4rSmSv3duB26gn+f8AGfK+/Sfp2/T1aqlqb61srPVWHWfCPi/wVfCPiPU0Vriljvr/ACPb+Mi9bhmJ9yHdfDXqnVT8LfvHMPNkeocRtzmW+WRkEczISaGzretUE56SW3iWEYmMQbooM8cfrL615I4kFUZzLQw7YzKwstIEBbGJv0V7a8zUqYlx7Tp0VvfqKaEGS5AAHuZfWN5auov013l9K+AfDhpfCbdbYuDccDPsJ3rLGut39M/J9B7zY0OjXS+GVaQAEIgXHYkdf5yqyhq6d1hAyfVjrjsBJzHXprFXl2szznz2yT5RrUNjDAAZ8vP4j3MqR8YUjOOQB3P1kznPPBI5/wBKyW8+WEAALfLx8qy9rIothJ8vBI5b2Y+0mAdZYq7Am0eoyIzldgORxWPc+836KRTXtHJPLH3MCwAAADoJmJTqLvKQBebG4UQLokKlZalV23NjkycBERAREQEREBERAREQEREBObfcbrOBlAcKP3jOjwQR17TQfTuiO52rg4HPQfSBWihmwzjaDy37zSG7azI/Qt6tvJP0kv3cDHZB7D3Mktmys7QCDwgI79zAiBY1hCYDnkkdvYSRLagrQawrjqcSPyjHJCn/AOzTe09JrUs/Nj8sfaBbWgrQIM4HElErutFNRc9egHuYFkSilLTXl7SGPOPaIF8QORkEYiAiIgIiICIiAmvfWTuY5IOAFE2IgUBnrYbyAuOR2Ak2VLqw3QkZVu4mLKd25gMuQAM9pBsVuuWJbGTj+kCpqHVCmdlKDPB5aNLp0alXYfiyJso4sUK4GWHyyhqbaMnTNlT+E9oG2TjkkY+s17NbShwDvb2ErGlsswb7Sf8ASJsV0VVDCoB9YGmGbValVsXaq8lZ0Ok06efELj9JuQGJp26xksJRc1qcEyzUWMcU1/O3JPsJRa701hKU+6HVuuYG5Xaly7kOfpJznBN33ulY56le82KNWth2v6WHv3gbM4/jnw7ofHKGGoqBuCkJYOo/zOxEpasWjaV+LLfFaL0naXxjxT4G8V0FzLVQdTUBnfXyJ5nUad6HKWVsjjqpHIn6Mx9Tn3nM8S+HvDfFQ32jSoXKlfMAw2Pzmjk0UTzWXT6T4lvXaM9d/wBYfn8pgbjyJAjceJ9M8Z/Znb5hfwu1Gr//AF2Ng/xnjvEfhnxTwy567tK+FGdyjKkfnNK+C9e8On0vq2l1Efkvz8vLihffmZOACQMTZFBVcsMGR8recATFs3vciezFPYz2XwN4cdb4wdSyE16Ybycfi6CeXr0zEqiKTuIAAHJM+z/CXg3/AEXwWulx9/Yd9h+p7fpNvS4ptfeezn/XddXFgmtZ/NZ1UdkcKc8DAUdSZb6L0G4cZyAfpMsnDlQAxHWUKrLaABllUAHsMyWcAqt05Q5ck1Z3Ow6n6Su5rLmTKhVbhR3xN5LARtYjLEgfWQvpcut1eCUHynvAUac12F3IJxhcdhNiaZ1ufSlTGzup7R5eqv8AnYVr7CBfbqK6R6mGfaVaZTc51Fn/AMB7CV3aWunTswyze5mzpv8A21Y/0wLZhmCKWPAHeZmpYwvsKE4qr5c+59oF1V6XLlDz7HrLZzdq22M2myrL29/ymxTrMny7RtYdzA2oiICIiAiIgIiICYPAJ+kzEDVV2QpnIU5YjuZdlbkZXXAzgqZLYN24AbsYBmtsZWQHLHlsDpAjdpmBJU5Vvmbuq+0pusZ6x5ahahwp7mby27SwsI4OMjuZHUUG1VKEAocgEcGBCnSlXVnIKqPSB7zamn9twNpqYW/uxjV39cVr/OBs2XV1DLsBNar/ANXebWH3a8KP7zJ0dddTOxLsFJyZPQ/+1H1JgbEREDQzbojz66vebyNvQNgjPPM19OL/AFV3DKjoT3mweFJA6doGYnLU3DUAbX4O7bmdTOeekBERAREQEREBIsgYHscYz3kogU+mhCFGT0BP4jJ58tAXf8z9ZJgGGCMg9pTbTlMgsW6c+0C8EEZHQ8xKPNKtvJIr2nA95YtiscZwwHIga+n51uomxdaKqyx5PYe5msQ2mvewrurfqV7Ru8wnUuCa0+RQP5wIndShZqy72cuR2HtK9JqFrJrY/dnpntLhY6ZtRvOpY5I7rJtXTq6iyY3e44P6wK7dIQfN05wfYGVjbqsq67LlGc9AZCquxbGrWwpYOMHoZYKiW8gNlm5tf+0C7RPY6Hfyg4U+82poMHvby6PSlXf3MnTqyG8u8bW94G5EitiOzBWBK9ZKAmCoYYYAj2MzETybuTrvhzwvxClqrdKi7jksg2mcev8AZ54Mjli97DsN3SeuiWTipM7zDax67UY46aXmIcDQfB3hPh+oXUVUu1inILsTg+87wAAwJmJdEREbQw5c18s75JmSD0PPWIlWNr+SyMNvAA5c9ZYCEK1rycc89B7yw9OmZXsZGZkwd3Y9oE8DOcDJ7zM11LI7tZ1UYxnjP0lqWBlUngsOmYFWt/8Aat+YllHFFf8AtEhrFJ0zAAnkdJhb610ocNnAAx9YGdRYwxVWfW/8h7zWexalRairIuQw9zLVV662tKCy1vmGegmBTptSpZPS3cDtAw+mS1RdpztbsBKy62/d6gbX7PjEw3naJtqt6TyM95mx7NQAjUhW67/Ye8CS226VglnqrPQzeUhlDDoZoqqudx/9vUOPqZJNb94fMXapPB+kDdiYDBhkHImYCIiAiIgIiICIiBrmlgyleTkkse0nxWFAJdmPv1+stlZQq+9MdMbTAngE5wM+8zNf1i7NhwFBbjpiWJYGXJG07tuMwGo409n+0yGj/wDar+snqATp7ABklTxKdNai6blsFAdwgbWR7xNHybtT96bNgbov0iBvREQMbRuzjnHWZiICIiAiIgIiICIiAiIgV2VbyDnDAYBlO1kOASSCdoxz9TNqRZFfGeo6EdYEEfAVXYNu6HHX8xI2paCHpbGB8h6ERarKQ4yzbhiF8xX2qd5Hzj/EChfU5aj7u4fNWejTAw9hao+VeOqHo02bakvXcDhuzDrNd+oTUjB/Dav94GbH9KWPXi/5QM/zmGBqQUIfvrOXb2EltNAN9reY+MJjvIjTu9DsGBtbls+3tArO5XC6ZiQi4JEnSKtRV5VhbzB3J5/ST02oRAKXXy2HH5zDpXqbWCZDJ+IdDAgvmaFzlQyMfmAm7Xatq5U5/tNVNQ9R8rUrkH8R7yyrTKlosrf0Y6Z4gbMSq67ya923POMZii8XhiBgA4gWxEQEREBERAREQMFFLBsciahRkHqBPYkHtngCbkwQCMHpApS0oNrKTt+Y9cfnDaWvzfMC+oc7exMz5bVDIUMQfSR1595Gt2XNa+ptxJz2ECnPm2gg+TqR2J4aYOLLcN9xqB37NNgrVqkwRyO/cSiwFAE1A31/hsA5H5wJm0Wg0aldj9j7/lIYs2rpQ5LfiPsILWVKMgWp+B+uPzghqUFS832/MfaAYC1vJrH3NYyxHcyI1A1GypqlHOM56flInCuKGJSsdeOWm1ZpqWqHRQo4YQNW2u/TKQrE1nuO03aLktQbWyQP1mst1mnIS4bqz0brxFmmB++0rfXAMDeiV0mxqgbBhvaZN1a5y4BBwYE4iICIiAiIgIiIEWRWxkTXsRlZmx3JH0Hf9ZtTBGQQe8ChLCnp2se4GckCZs01VzLYR9eOMzJr2Mzbdw+Ye4PtIK7q7KfVY2OPaBW9+1ytmmJI6Y9omyuoQDDZBB5wIgWREQEREBERAREQEREBERAREQEREBKrFCptHAZgD+piIEbXKPtXgKhIEtZQ6bWAIPvEQNGmtTrfLJJVOVBPSRtJ02rfyyRz37xEC/WqrafeR6h3lfh7nLJ26xEDcepLV2uuRJKoVQoGAOkRAhfSlqEuM7QccyrRVItCWAeojmIgbMREBERAREQEREBERASm1QoAAxvYBsREDPW9F6KFzgSfDAhgCMngxEDSJOm1YrrOEbGVPIlQtcI92fvC+M/SIgbxRb6AbACcZzOcjMzCksdhYAiIgdU1oa9hUbcYxNLTjy9Ya1J2+0RA3zxOLY7Nazn5sxEDsVsWqVj1IzJREBERAREQEREBERASq4BEexRhsYzEQLFUIoVeAIiIH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320" name="Picture 8" descr="https://gimg2.baidu.com/image_search/src=http%3A%2F%2Fi-1-lanrentuku.qqxzb-img.com%2F2020%2F12%2F31%2F2917aa81-9772-42d0-823e-26e8c633cede.jpg%3FimageView2%2F2%2Fw%2F1024%2F&amp;refer=http%3A%2F%2Fi-1-lanrentuku.qqxzb-img.com&amp;app=2002&amp;size=f9999,10000&amp;q=a80&amp;n=0&amp;g=0n&amp;fmt=auto?sec=1653398170&amp;t=305f7d53eb7dc48801889a89c9096bd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410" y1="63443" x2="42131" y2="80492"/>
                        <a14:foregroundMark x1="45574" y1="76066" x2="60820" y2="42951"/>
                        <a14:backgroundMark x1="72787" y1="81311" x2="80000" y2="65082"/>
                        <a14:backgroundMark x1="19016" y1="39344" x2="40656" y2="2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59" t="7650" r="7764" b="10233"/>
          <a:stretch/>
        </p:blipFill>
        <p:spPr bwMode="auto">
          <a:xfrm>
            <a:off x="4646446" y="5131884"/>
            <a:ext cx="857750" cy="8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1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23EFE5F-7E8C-4DC8-9A78-348EC0FAE315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29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428750" y="1076703"/>
            <a:ext cx="9815577" cy="1858970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两个体繁衍时，产生一对由双方基因混合的新染色体，这个过程称为交叉。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 </a:t>
            </a:r>
            <a:r>
              <a:rPr lang="zh-CN" altLang="en-US" sz="2800" dirty="0">
                <a:solidFill>
                  <a:schemeClr val="tx1"/>
                </a:solidFill>
              </a:rPr>
              <a:t>对应为两个个体编码的交换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908652" y="-274756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2.5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交叉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pic>
        <p:nvPicPr>
          <p:cNvPr id="28674" name="Picture 2" descr="https://img0.baidu.com/it/u=3120653978,656348046&amp;fm=26&amp;fmt=au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46" b="53412"/>
          <a:stretch/>
        </p:blipFill>
        <p:spPr bwMode="auto">
          <a:xfrm>
            <a:off x="649406" y="3752851"/>
            <a:ext cx="1141294" cy="197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mg0.baidu.com/it/u=3120653978,656348046&amp;fm=26&amp;fmt=au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4" r="22092" b="53412"/>
          <a:stretch/>
        </p:blipFill>
        <p:spPr bwMode="auto">
          <a:xfrm>
            <a:off x="3346802" y="3719915"/>
            <a:ext cx="1179394" cy="203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>
          <a:xfrm>
            <a:off x="1790700" y="4495741"/>
            <a:ext cx="1390650" cy="243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48" y="3505200"/>
            <a:ext cx="5966052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36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3104120" y="135406"/>
            <a:ext cx="8709608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遗传算法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059601" y="1727259"/>
            <a:ext cx="7985770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spcBef>
                <a:spcPct val="100000"/>
              </a:spcBef>
              <a:buClr>
                <a:schemeClr val="accent2"/>
              </a:buClr>
            </a:pP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遗传算法是一个强大的算法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Times New Roman" pitchFamily="18" charset="0"/>
                <a:ea typeface="黑体" pitchFamily="49" charset="-122"/>
                <a:cs typeface="+mj-cs"/>
              </a:rPr>
              <a:t>：</a:t>
            </a:r>
          </a:p>
          <a:p>
            <a:pPr marL="457200" indent="-457200" algn="just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是一种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高效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并行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全局搜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索的方法</a:t>
            </a:r>
            <a:endParaRPr lang="en-US" altLang="zh-CN" sz="28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+mn-ea"/>
              <a:ea typeface="+mn-ea"/>
              <a:cs typeface="+mj-cs"/>
            </a:endParaRPr>
          </a:p>
          <a:p>
            <a:pPr marL="457200" indent="-457200" algn="just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能在搜索过程中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自动获取和积累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有关搜索空间的知识，并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自适应</a:t>
            </a:r>
            <a:r>
              <a:rPr lang="zh-CN" altLang="en-US" sz="28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地控制搜索过程以求得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最佳解</a:t>
            </a:r>
            <a:endParaRPr lang="en-US" altLang="zh-CN" sz="2800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marL="457200" indent="-457200" algn="just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zh-CN" sz="2800" b="1" dirty="0" err="1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TSP</a:t>
            </a:r>
            <a:r>
              <a:rPr lang="en-US" altLang="zh-CN" sz="2800" b="1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 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问题、生产调度问题、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  <a:ea typeface="+mn-ea"/>
                <a:cs typeface="+mj-cs"/>
              </a:rPr>
              <a:t>寻路问题、八数码问题、囚犯困境、动作控制、人工生命模拟等</a:t>
            </a:r>
            <a:endParaRPr lang="en-US" altLang="zh-CN" sz="2800" b="1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+mn-ea"/>
              <a:ea typeface="+mn-ea"/>
              <a:cs typeface="+mj-cs"/>
            </a:endParaRPr>
          </a:p>
          <a:p>
            <a:pPr eaLnBrk="1" hangingPunct="1">
              <a:defRPr/>
            </a:pPr>
            <a:endParaRPr lang="en-US" altLang="zh-CN" sz="28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5915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23EFE5F-7E8C-4DC8-9A78-348EC0FAE315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30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1904535" y="836613"/>
            <a:ext cx="6809347" cy="1144587"/>
          </a:xfrm>
        </p:spPr>
        <p:txBody>
          <a:bodyPr/>
          <a:lstStyle/>
          <a:p>
            <a:pPr marL="0" indent="0" eaLnBrk="1" hangingPunct="1">
              <a:buClr>
                <a:schemeClr val="tx1"/>
              </a:buClr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  1. </a:t>
            </a: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</a:rPr>
              <a:t>基本的交叉算子</a:t>
            </a:r>
          </a:p>
          <a:p>
            <a:pPr marL="0" indent="0" eaLnBrk="1" hangingPunct="1">
              <a:buClr>
                <a:schemeClr val="tx1"/>
              </a:buClr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）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一点交叉</a:t>
            </a:r>
            <a:r>
              <a:rPr lang="zh-CN" altLang="en-US" sz="2800" dirty="0">
                <a:latin typeface="Times New Roman" pitchFamily="18" charset="0"/>
              </a:rPr>
              <a:t>（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single-point crossover</a:t>
            </a:r>
            <a:r>
              <a:rPr lang="zh-CN" altLang="en-US" sz="2800" dirty="0">
                <a:latin typeface="Times New Roman" pitchFamily="18" charset="0"/>
              </a:rPr>
              <a:t>）</a:t>
            </a:r>
          </a:p>
          <a:p>
            <a:pPr marL="0" indent="0" eaLnBrk="1" hangingPunct="1">
              <a:buClr>
                <a:schemeClr val="tx1"/>
              </a:buClr>
              <a:buFontTx/>
              <a:buNone/>
            </a:pPr>
            <a:endParaRPr lang="en-US" altLang="zh-CN" sz="2800" dirty="0">
              <a:latin typeface="Times New Roman" pitchFamily="18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904535" y="1807698"/>
            <a:ext cx="9815577" cy="1643527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一点交叉：在个体串中随机设定一个交叉点，实行交叉时，该点前或后的两个个体的部分结构进行互换，并生成两个新的个体。 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908652" y="-274756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2.5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交叉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48" y="3505200"/>
            <a:ext cx="5966052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42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23EFE5F-7E8C-4DC8-9A78-348EC0FAE315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31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885950" y="1945352"/>
            <a:ext cx="9815577" cy="1126462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二点交叉：随机设置两个交叉点，将两个交叉点之间的码串相互交换。 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1885950" y="1070028"/>
            <a:ext cx="61943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）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二点交叉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two-point crossover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</a:rPr>
              <a:t>）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908652" y="-274756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2.5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交叉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83588" y="5833136"/>
            <a:ext cx="64123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Times New Roman" pitchFamily="18" charset="0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）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多点交叉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</a:rPr>
              <a:t>（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multi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-point crossover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</a:rPr>
              <a:t>）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15" y="3227388"/>
            <a:ext cx="4322762" cy="234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44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 autoUpdateAnimBg="0"/>
      <p:bldP spid="9222" grpId="0" autoUpdateAnimBg="0"/>
      <p:bldP spid="9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23EFE5F-7E8C-4DC8-9A78-348EC0FAE315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32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783588" y="1667872"/>
            <a:ext cx="9815577" cy="1126462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两个染色体交叉产生新个体的概率，即种群中能够繁衍后代的概率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1783588" y="1110328"/>
            <a:ext cx="17139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交叉</a:t>
            </a:r>
            <a:r>
              <a:rPr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概率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908652" y="-274756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2.5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交叉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783587" y="2949746"/>
            <a:ext cx="9815577" cy="1169551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交叉概率</a:t>
            </a:r>
            <a:r>
              <a:rPr lang="zh-CN" altLang="en-US" sz="2800" b="1" dirty="0">
                <a:solidFill>
                  <a:schemeClr val="tx1"/>
                </a:solidFill>
              </a:rPr>
              <a:t>太大</a:t>
            </a:r>
            <a:r>
              <a:rPr lang="zh-CN" altLang="en-US" sz="2800" dirty="0">
                <a:solidFill>
                  <a:schemeClr val="tx1"/>
                </a:solidFill>
              </a:rPr>
              <a:t>，虽然算法搜索能力增强的，但速度下降；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just" eaLnBrk="1" hangingPunct="1">
              <a:spcBef>
                <a:spcPct val="50000"/>
              </a:spcBef>
              <a:buClr>
                <a:srgbClr val="0000FF"/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    交叉概率</a:t>
            </a:r>
            <a:r>
              <a:rPr lang="zh-CN" altLang="en-US" sz="2800" b="1" dirty="0">
                <a:solidFill>
                  <a:schemeClr val="tx1"/>
                </a:solidFill>
              </a:rPr>
              <a:t>太低</a:t>
            </a:r>
            <a:r>
              <a:rPr lang="zh-CN" altLang="en-US" sz="2800" dirty="0">
                <a:solidFill>
                  <a:schemeClr val="tx1"/>
                </a:solidFill>
              </a:rPr>
              <a:t>，则算法难以收敛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783584" y="4338110"/>
            <a:ext cx="9815577" cy="523220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一般取值</a:t>
            </a:r>
            <a:r>
              <a:rPr lang="en-US" altLang="zh-CN" sz="2800" dirty="0">
                <a:solidFill>
                  <a:schemeClr val="tx1"/>
                </a:solidFill>
              </a:rPr>
              <a:t>0.25-1.0</a:t>
            </a:r>
            <a:r>
              <a:rPr lang="zh-CN" altLang="en-US" sz="2800" dirty="0">
                <a:solidFill>
                  <a:schemeClr val="tx1"/>
                </a:solidFill>
              </a:rPr>
              <a:t>，实验表明取</a:t>
            </a:r>
            <a:r>
              <a:rPr lang="en-US" altLang="zh-CN" sz="2800" dirty="0">
                <a:solidFill>
                  <a:schemeClr val="tx1"/>
                </a:solidFill>
              </a:rPr>
              <a:t>0.7</a:t>
            </a:r>
            <a:r>
              <a:rPr lang="zh-CN" altLang="en-US" sz="2800" dirty="0">
                <a:solidFill>
                  <a:schemeClr val="tx1"/>
                </a:solidFill>
              </a:rPr>
              <a:t>比较好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777346" y="5073216"/>
            <a:ext cx="9815577" cy="523220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对于带约束条件的优化问题，需要对交叉有所限制</a:t>
            </a:r>
          </a:p>
        </p:txBody>
      </p:sp>
    </p:spTree>
    <p:extLst>
      <p:ext uri="{BB962C8B-B14F-4D97-AF65-F5344CB8AC3E}">
        <p14:creationId xmlns:p14="http://schemas.microsoft.com/office/powerpoint/2010/main" val="23013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 autoUpdateAnimBg="0"/>
      <p:bldP spid="9222" grpId="0" autoUpdateAnimBg="0"/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23EFE5F-7E8C-4DC8-9A78-348EC0FAE315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33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783588" y="953985"/>
            <a:ext cx="9815577" cy="738664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zh-CN" altLang="en-US" sz="2800" dirty="0">
                <a:solidFill>
                  <a:schemeClr val="tx1"/>
                </a:solidFill>
              </a:rPr>
              <a:t>在基因遗传过程中，会以很微小的概率发生差错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908652" y="-274756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2.6 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变异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360893" y="2179072"/>
            <a:ext cx="4796119" cy="9541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0000FF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为什么交叉可以产生新的个体，还需要变异呢？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93" y="4405313"/>
            <a:ext cx="2286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838092" y="3535222"/>
            <a:ext cx="7313552" cy="18158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lang="zh-CN" altLang="en-US" sz="2800" dirty="0">
                <a:solidFill>
                  <a:sysClr val="windowText" lastClr="000000"/>
                </a:solidFill>
              </a:rPr>
              <a:t>如下</a:t>
            </a:r>
            <a:r>
              <a:rPr lang="en-US" altLang="zh-CN" sz="2800" dirty="0">
                <a:solidFill>
                  <a:sysClr val="windowText" lastClr="000000"/>
                </a:solidFill>
              </a:rPr>
              <a:t>4</a:t>
            </a:r>
            <a:r>
              <a:rPr lang="zh-CN" altLang="en-US" sz="2800" dirty="0">
                <a:solidFill>
                  <a:sysClr val="windowText" lastClr="000000"/>
                </a:solidFill>
              </a:rPr>
              <a:t>个个体：</a:t>
            </a:r>
            <a:r>
              <a:rPr lang="pt-BR" altLang="zh-CN" sz="2800" dirty="0">
                <a:solidFill>
                  <a:sysClr val="windowText" lastClr="000000"/>
                </a:solidFill>
              </a:rPr>
              <a:t>A</a:t>
            </a:r>
            <a:r>
              <a:rPr lang="zh-CN" altLang="en-US" sz="2800" dirty="0">
                <a:solidFill>
                  <a:sysClr val="windowText" lastClr="000000"/>
                </a:solidFill>
              </a:rPr>
              <a:t>、</a:t>
            </a:r>
            <a:r>
              <a:rPr lang="pt-BR" altLang="zh-CN" sz="2800" dirty="0">
                <a:solidFill>
                  <a:sysClr val="windowText" lastClr="000000"/>
                </a:solidFill>
              </a:rPr>
              <a:t>00101   B</a:t>
            </a:r>
            <a:r>
              <a:rPr lang="zh-CN" altLang="en-US" sz="2800" dirty="0">
                <a:solidFill>
                  <a:sysClr val="windowText" lastClr="000000"/>
                </a:solidFill>
              </a:rPr>
              <a:t>、</a:t>
            </a:r>
            <a:r>
              <a:rPr lang="pt-BR" altLang="zh-CN" sz="2800" dirty="0">
                <a:solidFill>
                  <a:sysClr val="windowText" lastClr="000000"/>
                </a:solidFill>
              </a:rPr>
              <a:t>11100</a:t>
            </a:r>
          </a:p>
          <a:p>
            <a:r>
              <a:rPr lang="pt-BR" altLang="zh-CN" sz="2800" dirty="0">
                <a:solidFill>
                  <a:sysClr val="windowText" lastClr="000000"/>
                </a:solidFill>
              </a:rPr>
              <a:t>             C</a:t>
            </a:r>
            <a:r>
              <a:rPr lang="zh-CN" altLang="en-US" sz="2800" dirty="0">
                <a:solidFill>
                  <a:sysClr val="windowText" lastClr="000000"/>
                </a:solidFill>
              </a:rPr>
              <a:t>、</a:t>
            </a:r>
            <a:r>
              <a:rPr lang="pt-BR" altLang="zh-CN" sz="2800" dirty="0">
                <a:solidFill>
                  <a:sysClr val="windowText" lastClr="000000"/>
                </a:solidFill>
              </a:rPr>
              <a:t>01110   D</a:t>
            </a:r>
            <a:r>
              <a:rPr lang="zh-CN" altLang="en-US" sz="2800" dirty="0">
                <a:solidFill>
                  <a:sysClr val="windowText" lastClr="000000"/>
                </a:solidFill>
              </a:rPr>
              <a:t>、</a:t>
            </a:r>
            <a:r>
              <a:rPr lang="pt-BR" altLang="zh-CN" sz="2800" dirty="0">
                <a:solidFill>
                  <a:sysClr val="windowText" lastClr="000000"/>
                </a:solidFill>
              </a:rPr>
              <a:t>10101</a:t>
            </a:r>
          </a:p>
          <a:p>
            <a:r>
              <a:rPr lang="zh-CN" altLang="en-US" sz="2800" dirty="0">
                <a:solidFill>
                  <a:sysClr val="windowText" lastClr="000000"/>
                </a:solidFill>
              </a:rPr>
              <a:t>假定最优解是</a:t>
            </a:r>
            <a:r>
              <a:rPr lang="en-US" altLang="zh-CN" sz="2800" dirty="0">
                <a:solidFill>
                  <a:sysClr val="windowText" lastClr="000000"/>
                </a:solidFill>
              </a:rPr>
              <a:t>11011</a:t>
            </a:r>
            <a:r>
              <a:rPr lang="zh-CN" altLang="en-US" sz="2800" dirty="0">
                <a:solidFill>
                  <a:sysClr val="windowText" lastClr="000000"/>
                </a:solidFill>
              </a:rPr>
              <a:t>，注意</a:t>
            </a:r>
            <a:r>
              <a:rPr lang="en-US" altLang="zh-CN" sz="28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2800" dirty="0">
                <a:solidFill>
                  <a:sysClr val="windowText" lastClr="000000"/>
                </a:solidFill>
              </a:rPr>
              <a:t>号基因位是</a:t>
            </a:r>
            <a:r>
              <a:rPr lang="en-US" altLang="zh-CN" sz="2800" dirty="0">
                <a:solidFill>
                  <a:sysClr val="windowText" lastClr="000000"/>
                </a:solidFill>
              </a:rPr>
              <a:t>0</a:t>
            </a:r>
            <a:r>
              <a:rPr lang="zh-CN" altLang="en-US" sz="2800" dirty="0">
                <a:solidFill>
                  <a:sysClr val="windowText" lastClr="000000"/>
                </a:solidFill>
              </a:rPr>
              <a:t>，无论如何交叉都达不到最优解</a:t>
            </a:r>
            <a:endParaRPr lang="pt-BR" altLang="zh-CN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9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 autoUpdateAnimBg="0"/>
      <p:bldP spid="10" grpId="0" animBg="1" autoUpdateAnimBg="0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2454500" y="928688"/>
            <a:ext cx="9617439" cy="5014912"/>
          </a:xfrm>
        </p:spPr>
        <p:txBody>
          <a:bodyPr/>
          <a:lstStyle/>
          <a:p>
            <a:pPr marL="374650" indent="-374650" eaLnBrk="1" hangingPunct="1">
              <a:spcBef>
                <a:spcPct val="50000"/>
              </a:spcBef>
              <a:buClr>
                <a:schemeClr val="tx1"/>
              </a:buClr>
              <a:buFontTx/>
              <a:buNone/>
              <a:tabLst>
                <a:tab pos="374650" algn="l"/>
              </a:tabLst>
            </a:pPr>
            <a:r>
              <a:rPr lang="en-US" altLang="zh-CN" sz="2400" b="1" dirty="0">
                <a:solidFill>
                  <a:srgbClr val="FF3300"/>
                </a:solidFill>
              </a:rPr>
              <a:t>●</a:t>
            </a:r>
            <a:r>
              <a:rPr lang="zh-CN" altLang="en-US" sz="2600" b="1" dirty="0">
                <a:solidFill>
                  <a:srgbClr val="0000FF"/>
                </a:solidFill>
                <a:latin typeface="Times New Roman" pitchFamily="18" charset="0"/>
              </a:rPr>
              <a:t>位点变异</a:t>
            </a:r>
            <a:r>
              <a:rPr lang="zh-CN" altLang="en-US" sz="2600" dirty="0">
                <a:latin typeface="Times New Roman" pitchFamily="18" charset="0"/>
              </a:rPr>
              <a:t>：群体中的个体码串，随机挑选一个或多个基因座，并对这些基因座的基因值以变异概率</a:t>
            </a:r>
            <a:r>
              <a:rPr lang="en-US" altLang="zh-CN" sz="2600" dirty="0">
                <a:latin typeface="Times New Roman" pitchFamily="18" charset="0"/>
              </a:rPr>
              <a:t>Pm</a:t>
            </a:r>
            <a:r>
              <a:rPr lang="zh-CN" altLang="en-US" sz="2600" dirty="0">
                <a:latin typeface="Times New Roman" pitchFamily="18" charset="0"/>
              </a:rPr>
              <a:t>作变动。</a:t>
            </a:r>
            <a:endParaRPr lang="zh-CN" altLang="en-US" sz="2800" dirty="0"/>
          </a:p>
        </p:txBody>
      </p:sp>
      <p:sp>
        <p:nvSpPr>
          <p:cNvPr id="41986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ED8E48B0-67EA-4820-A146-34ABCA07E59B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34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2454500" y="2996740"/>
            <a:ext cx="3767006" cy="256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/>
          <a:p>
            <a:pPr marL="288925" indent="-288925" algn="just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zh-CN" altLang="en-US" sz="2600" b="1" dirty="0">
                <a:solidFill>
                  <a:srgbClr val="0000FF"/>
                </a:solidFill>
                <a:latin typeface="Times New Roman" pitchFamily="18" charset="0"/>
              </a:rPr>
              <a:t>逆转变异</a:t>
            </a:r>
            <a:r>
              <a:rPr lang="zh-CN" altLang="en-US" sz="2600" dirty="0">
                <a:solidFill>
                  <a:schemeClr val="tx1"/>
                </a:solidFill>
                <a:latin typeface="Times New Roman" pitchFamily="18" charset="0"/>
              </a:rPr>
              <a:t>：在个体码串中随机选择两点，然后将两点</a:t>
            </a:r>
            <a:r>
              <a:rPr lang="zh-CN" altLang="en-US" sz="2600" dirty="0">
                <a:solidFill>
                  <a:srgbClr val="FF0000"/>
                </a:solidFill>
                <a:latin typeface="Times New Roman" pitchFamily="18" charset="0"/>
              </a:rPr>
              <a:t>之间</a:t>
            </a:r>
            <a:r>
              <a:rPr lang="zh-CN" altLang="en-US" sz="2600" dirty="0">
                <a:solidFill>
                  <a:schemeClr val="tx1"/>
                </a:solidFill>
                <a:latin typeface="Times New Roman" pitchFamily="18" charset="0"/>
              </a:rPr>
              <a:t>的基因值以</a:t>
            </a:r>
            <a:r>
              <a:rPr lang="zh-CN" altLang="en-US" sz="2600" dirty="0">
                <a:solidFill>
                  <a:srgbClr val="FF0000"/>
                </a:solidFill>
                <a:latin typeface="Times New Roman" pitchFamily="18" charset="0"/>
              </a:rPr>
              <a:t>逆向排序插入</a:t>
            </a:r>
            <a:r>
              <a:rPr lang="zh-CN" altLang="en-US" sz="2600" dirty="0">
                <a:solidFill>
                  <a:schemeClr val="tx1"/>
                </a:solidFill>
                <a:latin typeface="Times New Roman" pitchFamily="18" charset="0"/>
              </a:rPr>
              <a:t>到原位置中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</a:rPr>
              <a:t>。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Arial" charset="0"/>
              </a:rPr>
              <a:t>      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-18596" y="-28061"/>
            <a:ext cx="3599531" cy="6384417"/>
            <a:chOff x="3260338" y="597325"/>
            <a:chExt cx="3600000" cy="6384417"/>
          </a:xfrm>
        </p:grpSpPr>
        <p:sp>
          <p:nvSpPr>
            <p:cNvPr id="10" name="直角三角形 9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/>
          <p:cNvSpPr txBox="1">
            <a:spLocks/>
          </p:cNvSpPr>
          <p:nvPr/>
        </p:nvSpPr>
        <p:spPr>
          <a:xfrm>
            <a:off x="3194402" y="-274756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2.6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变异方法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2004401"/>
            <a:ext cx="4953492" cy="121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95" y="3814909"/>
            <a:ext cx="2660819" cy="275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475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ED8E48B0-67EA-4820-A146-34ABCA07E59B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35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2750845" y="936753"/>
            <a:ext cx="471978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/>
          <a:p>
            <a:pPr marL="288925" indent="-288925" algn="just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zh-CN" altLang="en-US" sz="2600" b="1" dirty="0">
                <a:solidFill>
                  <a:srgbClr val="0000FF"/>
                </a:solidFill>
                <a:latin typeface="Times New Roman" pitchFamily="18" charset="0"/>
              </a:rPr>
              <a:t>插入变异</a:t>
            </a:r>
            <a:r>
              <a:rPr lang="zh-CN" altLang="en-US" sz="2600" dirty="0">
                <a:solidFill>
                  <a:schemeClr val="tx1"/>
                </a:solidFill>
                <a:latin typeface="Times New Roman" pitchFamily="18" charset="0"/>
              </a:rPr>
              <a:t>：在个体码串中随机选择一个码，然后将此码插入随机选择的插入点中间。 </a:t>
            </a:r>
          </a:p>
        </p:txBody>
      </p:sp>
      <p:sp>
        <p:nvSpPr>
          <p:cNvPr id="41991" name="Rectangle 5"/>
          <p:cNvSpPr>
            <a:spLocks noChangeArrowheads="1"/>
          </p:cNvSpPr>
          <p:nvPr/>
        </p:nvSpPr>
        <p:spPr bwMode="auto">
          <a:xfrm>
            <a:off x="2530784" y="4424935"/>
            <a:ext cx="9439569" cy="17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/>
          <a:p>
            <a:pPr marL="288925" indent="-288925" algn="just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zh-CN" altLang="en-US" sz="2600" dirty="0">
                <a:solidFill>
                  <a:schemeClr val="tx1"/>
                </a:solidFill>
                <a:latin typeface="Times New Roman" pitchFamily="18" charset="0"/>
              </a:rPr>
              <a:t>变异概率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</a:rPr>
              <a:t>Pm</a:t>
            </a:r>
          </a:p>
          <a:p>
            <a:pPr marL="288925" algn="just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zh-CN" altLang="en-US" sz="2600" dirty="0">
                <a:solidFill>
                  <a:schemeClr val="tx1"/>
                </a:solidFill>
                <a:latin typeface="Times New Roman" pitchFamily="18" charset="0"/>
              </a:rPr>
              <a:t>不能太大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</a:rPr>
              <a:t>,</a:t>
            </a:r>
            <a:r>
              <a:rPr lang="zh-CN" altLang="en-US" sz="2600" dirty="0">
                <a:solidFill>
                  <a:schemeClr val="tx1"/>
                </a:solidFill>
                <a:latin typeface="Times New Roman" pitchFamily="18" charset="0"/>
              </a:rPr>
              <a:t>以防止重要的、单一的基因被丢失。事实上，变异太大将使遗传算法变成纯粹的随机搜索。一般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</a:rPr>
              <a:t>Pm=0.001</a:t>
            </a:r>
            <a:r>
              <a:rPr lang="zh-CN" altLang="en-US" sz="2600" dirty="0">
                <a:solidFill>
                  <a:schemeClr val="tx1"/>
                </a:solidFill>
                <a:latin typeface="Times New Roman" pitchFamily="18" charset="0"/>
              </a:rPr>
              <a:t>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-18596" y="-28061"/>
            <a:ext cx="3599531" cy="6384417"/>
            <a:chOff x="3260338" y="597325"/>
            <a:chExt cx="3600000" cy="6384417"/>
          </a:xfrm>
        </p:grpSpPr>
        <p:sp>
          <p:nvSpPr>
            <p:cNvPr id="10" name="直角三角形 9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/>
          <p:cNvSpPr txBox="1">
            <a:spLocks/>
          </p:cNvSpPr>
          <p:nvPr/>
        </p:nvSpPr>
        <p:spPr>
          <a:xfrm>
            <a:off x="3194402" y="-274756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itchFamily="18" charset="0"/>
                <a:ea typeface="黑体" pitchFamily="49" charset="-122"/>
              </a:rPr>
              <a:t>2.6 </a:t>
            </a: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变异方法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679" y="795219"/>
            <a:ext cx="1936603" cy="2629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任意多边形 1"/>
          <p:cNvSpPr/>
          <p:nvPr/>
        </p:nvSpPr>
        <p:spPr>
          <a:xfrm>
            <a:off x="8577815" y="1436914"/>
            <a:ext cx="638756" cy="1494972"/>
          </a:xfrm>
          <a:custGeom>
            <a:avLst/>
            <a:gdLst>
              <a:gd name="connsiteX0" fmla="*/ 638756 w 638756"/>
              <a:gd name="connsiteY0" fmla="*/ 0 h 1494972"/>
              <a:gd name="connsiteX1" fmla="*/ 128 w 638756"/>
              <a:gd name="connsiteY1" fmla="*/ 435429 h 1494972"/>
              <a:gd name="connsiteX2" fmla="*/ 595214 w 638756"/>
              <a:gd name="connsiteY2" fmla="*/ 1494972 h 149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8756" h="1494972">
                <a:moveTo>
                  <a:pt x="638756" y="0"/>
                </a:moveTo>
                <a:cubicBezTo>
                  <a:pt x="323070" y="93133"/>
                  <a:pt x="7385" y="186267"/>
                  <a:pt x="128" y="435429"/>
                </a:cubicBezTo>
                <a:cubicBezTo>
                  <a:pt x="-7129" y="684591"/>
                  <a:pt x="294042" y="1089781"/>
                  <a:pt x="595214" y="149497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6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1B634C93-D55F-40A1-894C-F75D612BD873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36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2435678" y="1847521"/>
            <a:ext cx="7303407" cy="3193368"/>
          </a:xfrm>
        </p:spPr>
        <p:txBody>
          <a:bodyPr>
            <a:normAutofit lnSpcReduction="10000"/>
          </a:bodyPr>
          <a:lstStyle/>
          <a:p>
            <a:pPr marL="43815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74650" algn="l"/>
              </a:tabLst>
              <a:defRPr/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zh-CN" altLang="en-US" sz="2800" b="1" kern="1200" dirty="0">
                <a:solidFill>
                  <a:srgbClr val="00B050"/>
                </a:solidFill>
              </a:rPr>
              <a:t>变异能够改进已有的特征，也能给群体带来新的 特征 </a:t>
            </a:r>
            <a:endParaRPr lang="en-US" altLang="zh-CN" sz="2800" b="1" kern="1200" dirty="0">
              <a:solidFill>
                <a:srgbClr val="00B050"/>
              </a:solidFill>
            </a:endParaRPr>
          </a:p>
          <a:p>
            <a:pPr marL="43815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74650" algn="l"/>
              </a:tabLst>
              <a:defRPr/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zh-CN" altLang="en-US" sz="2800" b="1" kern="1200" dirty="0">
                <a:solidFill>
                  <a:srgbClr val="00B050"/>
                </a:solidFill>
              </a:rPr>
              <a:t>没有变异，就没有进化。</a:t>
            </a:r>
            <a:endParaRPr lang="en-US" altLang="zh-CN" sz="2800" b="1" kern="1200" dirty="0">
              <a:solidFill>
                <a:srgbClr val="00B050"/>
              </a:solidFill>
            </a:endParaRPr>
          </a:p>
          <a:p>
            <a:pPr marL="43815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None/>
              <a:tabLst>
                <a:tab pos="374650" algn="l"/>
              </a:tabLst>
              <a:defRPr/>
            </a:pPr>
            <a:r>
              <a:rPr lang="en-US" altLang="zh-CN" sz="2800" b="1" dirty="0">
                <a:solidFill>
                  <a:srgbClr val="FF3300"/>
                </a:solidFill>
                <a:latin typeface="Arial" charset="0"/>
              </a:rPr>
              <a:t>●</a:t>
            </a:r>
            <a:r>
              <a:rPr lang="zh-CN" altLang="en-US" sz="2800" b="1" kern="1200" dirty="0">
                <a:solidFill>
                  <a:srgbClr val="00B050"/>
                </a:solidFill>
              </a:rPr>
              <a:t>其实，不要怕犯错，生物的进化就是一场美丽的错误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-18596" y="-28061"/>
            <a:ext cx="3599531" cy="6384417"/>
            <a:chOff x="3260338" y="597325"/>
            <a:chExt cx="3600000" cy="6384417"/>
          </a:xfrm>
        </p:grpSpPr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圆角矩形 8"/>
          <p:cNvSpPr/>
          <p:nvPr/>
        </p:nvSpPr>
        <p:spPr>
          <a:xfrm>
            <a:off x="10305143" y="657702"/>
            <a:ext cx="1363742" cy="924355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启示</a:t>
            </a:r>
            <a:r>
              <a:rPr lang="en-US" altLang="zh-CN" sz="3200" dirty="0"/>
              <a:t>3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9574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遗传算法的基本流程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727350" y="524659"/>
            <a:ext cx="2128327" cy="659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78986"/>
      </p:ext>
    </p:extLst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204209" y="6176174"/>
            <a:ext cx="2641256" cy="3603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B34566F1-B703-45A7-AB63-0A1AD4176224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38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044424" y="1500188"/>
            <a:ext cx="121904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18596" y="-28061"/>
            <a:ext cx="3599531" cy="6384417"/>
            <a:chOff x="3260338" y="597325"/>
            <a:chExt cx="3600000" cy="6384417"/>
          </a:xfrm>
        </p:grpSpPr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标题 1"/>
          <p:cNvSpPr txBox="1">
            <a:spLocks/>
          </p:cNvSpPr>
          <p:nvPr/>
        </p:nvSpPr>
        <p:spPr>
          <a:xfrm>
            <a:off x="2028819" y="3305629"/>
            <a:ext cx="252413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遗传算法的</a:t>
            </a:r>
            <a:endParaRPr lang="en-US" altLang="zh-CN" dirty="0">
              <a:latin typeface="Times New Roman" pitchFamily="18" charset="0"/>
              <a:ea typeface="黑体" pitchFamily="49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基本流程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055473" y="473979"/>
            <a:ext cx="1314484" cy="4934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现实问题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008587" y="473979"/>
            <a:ext cx="1246166" cy="4934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编码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8795649" y="473979"/>
            <a:ext cx="1756227" cy="4934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初始化种群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8556162" y="1397057"/>
            <a:ext cx="2235200" cy="4934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计算个体适应度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8556162" y="3799391"/>
            <a:ext cx="2235200" cy="6017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据适应度挑选种群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8556162" y="4781145"/>
            <a:ext cx="2235200" cy="7190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种群中以交叉概率选择个体交叉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556162" y="5917795"/>
            <a:ext cx="2235200" cy="7190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新个体以变异概率变异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055473" y="2468313"/>
            <a:ext cx="2235200" cy="6017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输出最优解</a:t>
            </a:r>
          </a:p>
        </p:txBody>
      </p:sp>
      <p:sp>
        <p:nvSpPr>
          <p:cNvPr id="3" name="菱形 2"/>
          <p:cNvSpPr/>
          <p:nvPr/>
        </p:nvSpPr>
        <p:spPr>
          <a:xfrm>
            <a:off x="8549507" y="2233852"/>
            <a:ext cx="2248511" cy="1071777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满足终止条件</a:t>
            </a:r>
          </a:p>
        </p:txBody>
      </p:sp>
      <p:cxnSp>
        <p:nvCxnSpPr>
          <p:cNvPr id="5" name="肘形连接符 4"/>
          <p:cNvCxnSpPr>
            <a:stCxn id="15" idx="3"/>
            <a:endCxn id="12" idx="3"/>
          </p:cNvCxnSpPr>
          <p:nvPr/>
        </p:nvCxnSpPr>
        <p:spPr>
          <a:xfrm flipV="1">
            <a:off x="10791362" y="1643800"/>
            <a:ext cx="12700" cy="4633501"/>
          </a:xfrm>
          <a:prstGeom prst="bentConnector3">
            <a:avLst>
              <a:gd name="adj1" fmla="val 7742858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369957" y="720722"/>
            <a:ext cx="63863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8254753" y="720722"/>
            <a:ext cx="540896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1" idx="2"/>
            <a:endCxn id="12" idx="0"/>
          </p:cNvCxnSpPr>
          <p:nvPr/>
        </p:nvCxnSpPr>
        <p:spPr>
          <a:xfrm flipH="1">
            <a:off x="9673762" y="967465"/>
            <a:ext cx="1" cy="42959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2" idx="2"/>
            <a:endCxn id="3" idx="0"/>
          </p:cNvCxnSpPr>
          <p:nvPr/>
        </p:nvCxnSpPr>
        <p:spPr>
          <a:xfrm>
            <a:off x="9673762" y="1890543"/>
            <a:ext cx="1" cy="34330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3" idx="2"/>
            <a:endCxn id="13" idx="0"/>
          </p:cNvCxnSpPr>
          <p:nvPr/>
        </p:nvCxnSpPr>
        <p:spPr>
          <a:xfrm flipH="1">
            <a:off x="9673762" y="3305629"/>
            <a:ext cx="1" cy="49376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3" idx="2"/>
          </p:cNvCxnSpPr>
          <p:nvPr/>
        </p:nvCxnSpPr>
        <p:spPr>
          <a:xfrm>
            <a:off x="9673762" y="4401178"/>
            <a:ext cx="1" cy="37996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009" name="直接箭头连接符 43008"/>
          <p:cNvCxnSpPr>
            <a:stCxn id="14" idx="2"/>
            <a:endCxn id="15" idx="0"/>
          </p:cNvCxnSpPr>
          <p:nvPr/>
        </p:nvCxnSpPr>
        <p:spPr>
          <a:xfrm>
            <a:off x="9673762" y="5500157"/>
            <a:ext cx="0" cy="41763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015" name="直接箭头连接符 43014"/>
          <p:cNvCxnSpPr>
            <a:stCxn id="3" idx="1"/>
            <a:endCxn id="16" idx="3"/>
          </p:cNvCxnSpPr>
          <p:nvPr/>
        </p:nvCxnSpPr>
        <p:spPr>
          <a:xfrm flipH="1" flipV="1">
            <a:off x="7290673" y="2769207"/>
            <a:ext cx="1258834" cy="53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016" name="矩形 43015"/>
          <p:cNvSpPr/>
          <p:nvPr/>
        </p:nvSpPr>
        <p:spPr>
          <a:xfrm>
            <a:off x="5845465" y="3244334"/>
            <a:ext cx="49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yes</a:t>
            </a:r>
            <a:endParaRPr lang="zh-CN" altLang="en-US" b="1" dirty="0"/>
          </a:p>
        </p:txBody>
      </p:sp>
      <p:sp>
        <p:nvSpPr>
          <p:cNvPr id="41" name="矩形 40"/>
          <p:cNvSpPr/>
          <p:nvPr/>
        </p:nvSpPr>
        <p:spPr>
          <a:xfrm>
            <a:off x="7974365" y="2321747"/>
            <a:ext cx="49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yes</a:t>
            </a:r>
            <a:endParaRPr lang="zh-CN" altLang="en-US" b="1" dirty="0"/>
          </a:p>
        </p:txBody>
      </p:sp>
      <p:sp>
        <p:nvSpPr>
          <p:cNvPr id="42" name="矩形 41"/>
          <p:cNvSpPr/>
          <p:nvPr/>
        </p:nvSpPr>
        <p:spPr>
          <a:xfrm>
            <a:off x="10076072" y="332232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No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3847987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遗传算法工具包介绍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2610150" y="1879762"/>
            <a:ext cx="9091779" cy="2267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'ga' </a:t>
            </a:r>
            <a:r>
              <a:rPr lang="zh-CN" altLang="en-US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需要 </a:t>
            </a:r>
            <a:r>
              <a:rPr lang="en-US" altLang="zh-CN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Global Optimization Toolbox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0" i="0" dirty="0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• MATLAB</a:t>
            </a:r>
            <a:r>
              <a:rPr lang="zh-CN" altLang="en-US" sz="2000" b="0" i="0" dirty="0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内嵌遗传算法工具箱</a:t>
            </a:r>
            <a:r>
              <a:rPr lang="en-US" altLang="zh-CN" sz="2000" b="0" i="0" dirty="0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sz="2000" b="0" i="0" dirty="0" err="1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gadst</a:t>
            </a:r>
            <a:br>
              <a:rPr lang="zh-CN" altLang="en-US" sz="2000" dirty="0"/>
            </a:br>
            <a:r>
              <a:rPr lang="en-US" altLang="zh-CN" sz="2000" b="0" i="0" dirty="0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• Sheffield</a:t>
            </a:r>
            <a:r>
              <a:rPr lang="zh-CN" altLang="en-US" sz="2000" b="0" i="0" dirty="0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大学遗传算法工具箱</a:t>
            </a:r>
            <a:r>
              <a:rPr lang="en-US" altLang="zh-CN" sz="2000" b="0" i="0" dirty="0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sz="2000" b="0" i="0" dirty="0" err="1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gatbx</a:t>
            </a:r>
            <a:br>
              <a:rPr lang="zh-CN" altLang="en-US" sz="2000" dirty="0"/>
            </a:br>
            <a:r>
              <a:rPr lang="en-US" altLang="zh-CN" sz="2000" b="0" i="0" dirty="0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sz="2000" b="0" i="0" dirty="0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北卡罗来纳大学遗传算法工具箱</a:t>
            </a:r>
            <a:r>
              <a:rPr lang="en-US" altLang="zh-CN" sz="2000" b="0" i="0" dirty="0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sz="2000" b="0" i="0" dirty="0" err="1">
                <a:solidFill>
                  <a:srgbClr val="2626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gaot</a:t>
            </a:r>
            <a:endParaRPr lang="zh-CN" altLang="en-US" sz="32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960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3104120" y="135406"/>
            <a:ext cx="8709608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旅行商问题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7458924" y="1417242"/>
            <a:ext cx="44573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一个商品推销员要去</a:t>
            </a:r>
            <a:r>
              <a:rPr lang="en-US" altLang="zh-CN" sz="2400" dirty="0"/>
              <a:t>N</a:t>
            </a:r>
            <a:r>
              <a:rPr lang="zh-CN" altLang="en-US" sz="2400" dirty="0"/>
              <a:t>个城市推销商品，该推销员从一个城市出发，需要经过所有城市后，回到出发地。应如何选择路线，以使总的行程最短</a:t>
            </a:r>
            <a:r>
              <a:rPr kumimoji="1" lang="zh-CN" altLang="en-US" sz="2400" dirty="0">
                <a:latin typeface="Times New Roman" pitchFamily="18" charset="0"/>
              </a:rPr>
              <a:t>？</a:t>
            </a:r>
            <a:endParaRPr kumimoji="1" lang="en-US" altLang="zh-CN" sz="2400" dirty="0"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Times New Roman" pitchFamily="18" charset="0"/>
              </a:rPr>
              <a:t>假设：所有城市间都有路相通</a:t>
            </a:r>
          </a:p>
        </p:txBody>
      </p:sp>
      <p:pic>
        <p:nvPicPr>
          <p:cNvPr id="29698" name="Picture 2" descr="旅行商问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90" y="145180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0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遗传算法工具包安装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2C9693C-74D0-58B4-190A-E9B48C55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31" y="1244767"/>
            <a:ext cx="6402528" cy="54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遗传算法应用举例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2610150" y="1879762"/>
            <a:ext cx="6504283" cy="419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函数最值问题</a:t>
            </a:r>
            <a:endParaRPr lang="en-US" altLang="zh-CN" sz="32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旅行商问题</a:t>
            </a:r>
            <a:endParaRPr lang="en-US" altLang="zh-CN" sz="32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3. </a:t>
            </a:r>
            <a:r>
              <a:rPr lang="zh-CN" altLang="en-US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流水车间调度问题</a:t>
            </a:r>
          </a:p>
        </p:txBody>
      </p:sp>
    </p:spTree>
    <p:extLst>
      <p:ext uri="{BB962C8B-B14F-4D97-AF65-F5344CB8AC3E}">
        <p14:creationId xmlns:p14="http://schemas.microsoft.com/office/powerpoint/2010/main" val="2633825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一元函数最值问题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2610150" y="1879762"/>
            <a:ext cx="6504283" cy="419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32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F457D-7A8F-E797-C86E-BA4672C816A5}"/>
              </a:ext>
            </a:extLst>
          </p:cNvPr>
          <p:cNvSpPr txBox="1"/>
          <p:nvPr/>
        </p:nvSpPr>
        <p:spPr>
          <a:xfrm>
            <a:off x="2908652" y="1821850"/>
            <a:ext cx="61587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%</a:t>
            </a:r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不采用</a:t>
            </a:r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GA</a:t>
            </a:r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工具，手撸代码求解一元函数的最大值</a:t>
            </a:r>
            <a:endParaRPr lang="zh-CN" altLang="en-US" sz="1800" b="0" i="0" dirty="0">
              <a:effectLst/>
              <a:latin typeface="Menlo"/>
            </a:endParaRPr>
          </a:p>
          <a:p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%</a:t>
            </a:r>
            <a:r>
              <a:rPr lang="en-US" altLang="zh-CN" sz="1800" b="0" i="0" dirty="0" err="1">
                <a:solidFill>
                  <a:srgbClr val="008013"/>
                </a:solidFill>
                <a:effectLst/>
                <a:latin typeface="Menlo"/>
              </a:rPr>
              <a:t>hzj</a:t>
            </a:r>
            <a:endParaRPr lang="zh-CN" altLang="en-US" sz="1800" b="0" i="0" dirty="0">
              <a:effectLst/>
              <a:latin typeface="Menlo"/>
            </a:endParaRPr>
          </a:p>
          <a:p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%2023-08-11</a:t>
            </a:r>
          </a:p>
          <a:p>
            <a:endParaRPr lang="en-US" altLang="zh-CN" dirty="0">
              <a:solidFill>
                <a:srgbClr val="008013"/>
              </a:solidFill>
              <a:latin typeface="Menlo"/>
            </a:endParaRPr>
          </a:p>
          <a:p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代码：</a:t>
            </a:r>
            <a:r>
              <a:rPr lang="en-US" altLang="zh-CN" sz="1800" b="0" i="0" dirty="0" err="1">
                <a:solidFill>
                  <a:srgbClr val="008013"/>
                </a:solidFill>
                <a:effectLst/>
                <a:latin typeface="Menlo"/>
              </a:rPr>
              <a:t>OneFunctionMax</a:t>
            </a:r>
            <a:endParaRPr lang="zh-CN" altLang="en-US" sz="18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28826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二元函数最值问题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2675891" y="1821850"/>
            <a:ext cx="6504283" cy="419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32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F457D-7A8F-E797-C86E-BA4672C816A5}"/>
              </a:ext>
            </a:extLst>
          </p:cNvPr>
          <p:cNvSpPr txBox="1"/>
          <p:nvPr/>
        </p:nvSpPr>
        <p:spPr>
          <a:xfrm>
            <a:off x="2908652" y="1821850"/>
            <a:ext cx="61587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%</a:t>
            </a:r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采用</a:t>
            </a:r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GA</a:t>
            </a:r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工具，求解</a:t>
            </a:r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2</a:t>
            </a:r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元</a:t>
            </a:r>
            <a:r>
              <a:rPr lang="zh-CN" altLang="en-US" dirty="0">
                <a:solidFill>
                  <a:srgbClr val="008013"/>
                </a:solidFill>
                <a:latin typeface="Menlo"/>
              </a:rPr>
              <a:t>非连续</a:t>
            </a:r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函数的最大值</a:t>
            </a:r>
            <a:endParaRPr lang="zh-CN" altLang="en-US" sz="1800" b="0" i="0" dirty="0">
              <a:effectLst/>
              <a:latin typeface="Menlo"/>
            </a:endParaRPr>
          </a:p>
          <a:p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%</a:t>
            </a:r>
            <a:r>
              <a:rPr lang="en-US" altLang="zh-CN" sz="1800" b="0" i="0" dirty="0" err="1">
                <a:solidFill>
                  <a:srgbClr val="008013"/>
                </a:solidFill>
                <a:effectLst/>
                <a:latin typeface="Menlo"/>
              </a:rPr>
              <a:t>hzj</a:t>
            </a:r>
            <a:endParaRPr lang="zh-CN" altLang="en-US" sz="1800" b="0" i="0" dirty="0">
              <a:effectLst/>
              <a:latin typeface="Menlo"/>
            </a:endParaRPr>
          </a:p>
          <a:p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%2023-08-11</a:t>
            </a:r>
          </a:p>
          <a:p>
            <a:endParaRPr lang="en-US" altLang="zh-CN" dirty="0">
              <a:solidFill>
                <a:srgbClr val="008013"/>
              </a:solidFill>
              <a:latin typeface="Menlo"/>
            </a:endParaRPr>
          </a:p>
          <a:p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代码：</a:t>
            </a:r>
            <a:r>
              <a:rPr lang="en-US" altLang="zh-CN" sz="1800" b="0" i="0" dirty="0" err="1">
                <a:solidFill>
                  <a:srgbClr val="008013"/>
                </a:solidFill>
                <a:effectLst/>
                <a:latin typeface="Menlo"/>
              </a:rPr>
              <a:t>TwoFunctionMin</a:t>
            </a:r>
            <a:endParaRPr lang="en-US" altLang="zh-CN" sz="1800" b="0" i="0" dirty="0">
              <a:solidFill>
                <a:srgbClr val="008013"/>
              </a:solidFill>
              <a:effectLst/>
              <a:latin typeface="Menlo"/>
            </a:endParaRPr>
          </a:p>
          <a:p>
            <a:r>
              <a:rPr lang="zh-CN" altLang="en-US" dirty="0">
                <a:solidFill>
                  <a:srgbClr val="008013"/>
                </a:solidFill>
                <a:latin typeface="Menlo"/>
              </a:rPr>
              <a:t>注意要导入</a:t>
            </a:r>
            <a:r>
              <a:rPr lang="en-US" altLang="zh-CN" dirty="0" err="1">
                <a:solidFill>
                  <a:srgbClr val="008013"/>
                </a:solidFill>
                <a:latin typeface="Menlo"/>
              </a:rPr>
              <a:t>ps_example</a:t>
            </a:r>
            <a:r>
              <a:rPr lang="zh-CN" altLang="en-US" dirty="0">
                <a:solidFill>
                  <a:srgbClr val="008013"/>
                </a:solidFill>
                <a:latin typeface="Menlo"/>
              </a:rPr>
              <a:t>函数</a:t>
            </a:r>
            <a:endParaRPr lang="zh-CN" altLang="en-US" sz="1800" b="0" i="0" dirty="0">
              <a:effectLst/>
              <a:latin typeface="Menlo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3F8D9-B478-2558-2796-166E4BDA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224" y="2490440"/>
            <a:ext cx="4491110" cy="39796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881A21-133F-8C41-4804-A77322E3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516" y="4104323"/>
            <a:ext cx="3440762" cy="19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28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求解旅行商问题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2675891" y="1821850"/>
            <a:ext cx="6504283" cy="419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32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F457D-7A8F-E797-C86E-BA4672C816A5}"/>
              </a:ext>
            </a:extLst>
          </p:cNvPr>
          <p:cNvSpPr txBox="1"/>
          <p:nvPr/>
        </p:nvSpPr>
        <p:spPr>
          <a:xfrm>
            <a:off x="2908652" y="1821850"/>
            <a:ext cx="61587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%</a:t>
            </a:r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采用</a:t>
            </a:r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GA</a:t>
            </a:r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工具，求解</a:t>
            </a:r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TSP</a:t>
            </a:r>
          </a:p>
          <a:p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%</a:t>
            </a:r>
            <a:r>
              <a:rPr lang="en-US" altLang="zh-CN" sz="1800" b="0" i="0" dirty="0" err="1">
                <a:solidFill>
                  <a:srgbClr val="008013"/>
                </a:solidFill>
                <a:effectLst/>
                <a:latin typeface="Menlo"/>
              </a:rPr>
              <a:t>hzj</a:t>
            </a:r>
            <a:endParaRPr lang="zh-CN" altLang="en-US" sz="1800" b="0" i="0" dirty="0">
              <a:effectLst/>
              <a:latin typeface="Menlo"/>
            </a:endParaRPr>
          </a:p>
          <a:p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%2023-08-11</a:t>
            </a:r>
          </a:p>
          <a:p>
            <a:endParaRPr lang="en-US" altLang="zh-CN" dirty="0">
              <a:solidFill>
                <a:srgbClr val="008013"/>
              </a:solidFill>
              <a:latin typeface="Menlo"/>
            </a:endParaRPr>
          </a:p>
          <a:p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代码：</a:t>
            </a:r>
            <a:r>
              <a:rPr lang="en-US" altLang="zh-CN" sz="1800" b="0" i="0" dirty="0">
                <a:solidFill>
                  <a:srgbClr val="008013"/>
                </a:solidFill>
                <a:effectLst/>
                <a:latin typeface="Menlo"/>
              </a:rPr>
              <a:t>GA_TSP</a:t>
            </a:r>
          </a:p>
          <a:p>
            <a:r>
              <a:rPr lang="zh-CN" altLang="en-US" sz="1800" b="0" i="0" dirty="0">
                <a:solidFill>
                  <a:srgbClr val="008013"/>
                </a:solidFill>
                <a:effectLst/>
                <a:latin typeface="Menlo"/>
              </a:rPr>
              <a:t>数据集：</a:t>
            </a:r>
            <a:r>
              <a:rPr lang="en-US" altLang="zh-CN" sz="1800" b="0" i="0" dirty="0" err="1">
                <a:solidFill>
                  <a:srgbClr val="A709F5"/>
                </a:solidFill>
                <a:effectLst/>
                <a:latin typeface="Menlo"/>
              </a:rPr>
              <a:t>citys_data.mat</a:t>
            </a:r>
            <a:endParaRPr lang="en-US" altLang="zh-CN" sz="1800" b="0" i="0" dirty="0">
              <a:solidFill>
                <a:srgbClr val="A709F5"/>
              </a:solidFill>
              <a:effectLst/>
              <a:latin typeface="Menlo"/>
            </a:endParaRPr>
          </a:p>
          <a:p>
            <a:r>
              <a:rPr lang="zh-CN" altLang="en-US" sz="1800" b="0" i="0" dirty="0">
                <a:solidFill>
                  <a:srgbClr val="A709F5"/>
                </a:solidFill>
                <a:effectLst/>
                <a:latin typeface="Menlo"/>
              </a:rPr>
              <a:t>作业：</a:t>
            </a:r>
            <a:endParaRPr lang="en-US" altLang="zh-CN" sz="1800" b="0" i="0" dirty="0">
              <a:solidFill>
                <a:srgbClr val="A709F5"/>
              </a:solidFill>
              <a:effectLst/>
              <a:latin typeface="Menlo"/>
            </a:endParaRPr>
          </a:p>
          <a:p>
            <a:endParaRPr lang="en-US" altLang="zh-CN" dirty="0">
              <a:solidFill>
                <a:srgbClr val="A709F5"/>
              </a:solidFill>
              <a:latin typeface="Menlo"/>
            </a:endParaRPr>
          </a:p>
          <a:p>
            <a:r>
              <a:rPr lang="en-US" altLang="zh-CN" sz="1800" b="0" i="0" dirty="0">
                <a:solidFill>
                  <a:srgbClr val="A709F5"/>
                </a:solidFill>
                <a:effectLst/>
                <a:latin typeface="Menlo"/>
              </a:rPr>
              <a:t>1.</a:t>
            </a:r>
            <a:r>
              <a:rPr lang="zh-CN" altLang="en-US" sz="1800" b="0" i="0" dirty="0">
                <a:solidFill>
                  <a:srgbClr val="A709F5"/>
                </a:solidFill>
                <a:effectLst/>
                <a:latin typeface="Menlo"/>
              </a:rPr>
              <a:t>请你画出进化过程</a:t>
            </a:r>
            <a:endParaRPr lang="en-US" altLang="zh-CN" sz="1800" b="0" i="0" dirty="0">
              <a:solidFill>
                <a:srgbClr val="A709F5"/>
              </a:solidFill>
              <a:effectLst/>
              <a:latin typeface="Menlo"/>
            </a:endParaRPr>
          </a:p>
          <a:p>
            <a:r>
              <a:rPr lang="en-US" altLang="zh-CN" dirty="0">
                <a:solidFill>
                  <a:srgbClr val="A709F5"/>
                </a:solidFill>
                <a:latin typeface="Menlo"/>
              </a:rPr>
              <a:t>2.</a:t>
            </a:r>
            <a:r>
              <a:rPr lang="zh-CN" altLang="en-US" dirty="0">
                <a:solidFill>
                  <a:srgbClr val="A709F5"/>
                </a:solidFill>
                <a:latin typeface="Menlo"/>
              </a:rPr>
              <a:t>用</a:t>
            </a:r>
            <a:r>
              <a:rPr lang="en-US" altLang="zh-CN" dirty="0">
                <a:solidFill>
                  <a:srgbClr val="A709F5"/>
                </a:solidFill>
                <a:latin typeface="Menlo"/>
              </a:rPr>
              <a:t>GA</a:t>
            </a:r>
            <a:r>
              <a:rPr lang="zh-CN" altLang="en-US" dirty="0">
                <a:solidFill>
                  <a:srgbClr val="A709F5"/>
                </a:solidFill>
                <a:latin typeface="Menlo"/>
              </a:rPr>
              <a:t>工具包做</a:t>
            </a:r>
            <a:r>
              <a:rPr lang="en-US" altLang="zh-CN" dirty="0">
                <a:solidFill>
                  <a:srgbClr val="A709F5"/>
                </a:solidFill>
                <a:latin typeface="Menlo"/>
              </a:rPr>
              <a:t>TSP</a:t>
            </a:r>
            <a:r>
              <a:rPr lang="zh-CN" altLang="en-US" dirty="0">
                <a:solidFill>
                  <a:srgbClr val="A709F5"/>
                </a:solidFill>
                <a:latin typeface="Menlo"/>
              </a:rPr>
              <a:t>问题</a:t>
            </a:r>
            <a:endParaRPr lang="en-US" altLang="zh-CN" sz="1800" b="0" i="0" dirty="0">
              <a:effectLst/>
              <a:latin typeface="Menlo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F15D216-47D4-DB2E-B3DB-1963E8C5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481" y="2478659"/>
            <a:ext cx="4781585" cy="35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8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3">
            <a:extLst>
              <a:ext uri="{FF2B5EF4-FFF2-40B4-BE49-F238E27FC236}">
                <a16:creationId xmlns:a16="http://schemas.microsoft.com/office/drawing/2014/main" id="{1F70A001-DA98-F37B-2AD9-85A6AD7BD8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636FD237-9DC4-486E-9413-C4D9B2BF7987}" type="slidenum">
              <a:rPr lang="ja-JP" altLang="en-US" sz="180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eaLnBrk="1" hangingPunct="1"/>
              <a:t>45</a:t>
            </a:fld>
            <a:endParaRPr lang="en-US" altLang="ja-JP" sz="180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7E43D99-4D7D-A019-A9AA-45168DA062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4206" y="950913"/>
            <a:ext cx="7772400" cy="533400"/>
          </a:xfrm>
        </p:spPr>
        <p:txBody>
          <a:bodyPr/>
          <a:lstStyle/>
          <a:p>
            <a:pPr marL="609600" indent="-609600">
              <a:buNone/>
            </a:pPr>
            <a:r>
              <a:rPr lang="en-US" altLang="zh-CN" b="1">
                <a:latin typeface="Times New Roman" panose="02020603050405020304" pitchFamily="18" charset="0"/>
              </a:rPr>
              <a:t>1. </a:t>
            </a:r>
            <a:r>
              <a:rPr lang="zh-CN" altLang="en-US" b="1">
                <a:latin typeface="Times New Roman" panose="02020603050405020304" pitchFamily="18" charset="0"/>
              </a:rPr>
              <a:t>流水车间调度问题</a:t>
            </a:r>
          </a:p>
        </p:txBody>
      </p:sp>
      <p:sp>
        <p:nvSpPr>
          <p:cNvPr id="49156" name="Rectangle 5">
            <a:extLst>
              <a:ext uri="{FF2B5EF4-FFF2-40B4-BE49-F238E27FC236}">
                <a16:creationId xmlns:a16="http://schemas.microsoft.com/office/drawing/2014/main" id="{CA6FFF53-E35B-0D6C-8F80-6303CB9E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919" y="332422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9460" name="Object 4">
            <a:extLst>
              <a:ext uri="{FF2B5EF4-FFF2-40B4-BE49-F238E27FC236}">
                <a16:creationId xmlns:a16="http://schemas.microsoft.com/office/drawing/2014/main" id="{D1E92CB0-47C2-42BE-110A-E4AE3E8F2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0206" y="3657600"/>
          <a:ext cx="35814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36700" imgH="241300" progId="Equation.3">
                  <p:embed/>
                </p:oleObj>
              </mc:Choice>
              <mc:Fallback>
                <p:oleObj name="Equation" r:id="rId2" imgW="1536700" imgH="241300" progId="Equation.3">
                  <p:embed/>
                  <p:pic>
                    <p:nvPicPr>
                      <p:cNvPr id="19460" name="Object 4">
                        <a:extLst>
                          <a:ext uri="{FF2B5EF4-FFF2-40B4-BE49-F238E27FC236}">
                            <a16:creationId xmlns:a16="http://schemas.microsoft.com/office/drawing/2014/main" id="{D1E92CB0-47C2-42BE-110A-E4AE3E8F2C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0206" y="3657600"/>
                        <a:ext cx="35814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Rectangle 6">
            <a:extLst>
              <a:ext uri="{FF2B5EF4-FFF2-40B4-BE49-F238E27FC236}">
                <a16:creationId xmlns:a16="http://schemas.microsoft.com/office/drawing/2014/main" id="{DD9EE006-C092-1B02-EECE-9F0CB183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206" y="1752601"/>
            <a:ext cx="8382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Blip>
                <a:blip r:embed="rId4"/>
              </a:buBlip>
            </a:pP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问题描述：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n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个工件要在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m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台机器上加工，每个工件需要经过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m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道工序，每道工序要求不同的机器，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n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个工件在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m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台机器上的加工顺序相同。工件在机器上的加工时间是给定的，设为      </a:t>
            </a:r>
          </a:p>
        </p:txBody>
      </p:sp>
      <p:sp>
        <p:nvSpPr>
          <p:cNvPr id="19464" name="Rectangle 8">
            <a:extLst>
              <a:ext uri="{FF2B5EF4-FFF2-40B4-BE49-F238E27FC236}">
                <a16:creationId xmlns:a16="http://schemas.microsoft.com/office/drawing/2014/main" id="{B7D0B937-9735-AC0C-C849-F42C77869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206" y="4419600"/>
            <a:ext cx="8458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Blip>
                <a:blip r:embed="rId4"/>
              </a:buBlip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问题的目标：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确定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</a:rPr>
              <a:t>n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个工件在每台机器上的最优加工顺序，使最大流程时间达到最小。</a:t>
            </a:r>
          </a:p>
        </p:txBody>
      </p:sp>
      <p:sp>
        <p:nvSpPr>
          <p:cNvPr id="49160" name="Rectangle 10">
            <a:extLst>
              <a:ext uri="{FF2B5EF4-FFF2-40B4-BE49-F238E27FC236}">
                <a16:creationId xmlns:a16="http://schemas.microsoft.com/office/drawing/2014/main" id="{B554E95A-ACCC-DDC8-8788-1585602FB2BB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523206" y="-76200"/>
            <a:ext cx="9144000" cy="841375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黑体" panose="02010609060101010101" pitchFamily="49" charset="-122"/>
              </a:rPr>
              <a:t>6.2.10  </a:t>
            </a:r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遗传算法的应用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utoUpdateAnimBg="0"/>
      <p:bldP spid="19464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>
            <a:extLst>
              <a:ext uri="{FF2B5EF4-FFF2-40B4-BE49-F238E27FC236}">
                <a16:creationId xmlns:a16="http://schemas.microsoft.com/office/drawing/2014/main" id="{C7311A2B-E8A6-97D5-3411-EC766D2BE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78D5D09C-9517-4E0B-B18A-14DE87BFC1D2}" type="slidenum">
              <a:rPr lang="ja-JP" altLang="en-US" sz="180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eaLnBrk="1" hangingPunct="1"/>
              <a:t>46</a:t>
            </a:fld>
            <a:endParaRPr lang="en-US" altLang="ja-JP" sz="180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714EB983-B3BF-2A0F-D4B9-A8595F7DEB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4031" y="838200"/>
            <a:ext cx="7772400" cy="533400"/>
          </a:xfrm>
        </p:spPr>
        <p:txBody>
          <a:bodyPr/>
          <a:lstStyle/>
          <a:p>
            <a:pPr marL="609600" indent="-609600">
              <a:buNone/>
            </a:pPr>
            <a:r>
              <a:rPr lang="en-US" altLang="zh-CN" b="1">
                <a:latin typeface="Times New Roman" panose="02020603050405020304" pitchFamily="18" charset="0"/>
              </a:rPr>
              <a:t>3. </a:t>
            </a:r>
            <a:r>
              <a:rPr lang="zh-CN" altLang="en-US" b="1">
                <a:latin typeface="Times New Roman" panose="02020603050405020304" pitchFamily="18" charset="0"/>
              </a:rPr>
              <a:t>流水车间</a:t>
            </a:r>
            <a:r>
              <a:rPr lang="zh-CN" altLang="en-US" b="1">
                <a:latin typeface="宋体" panose="02010600030101010101" pitchFamily="2" charset="-122"/>
              </a:rPr>
              <a:t>调度问题</a:t>
            </a:r>
            <a:r>
              <a:rPr lang="en-US" altLang="zh-CN" b="1">
                <a:latin typeface="宋体" panose="02010600030101010101" pitchFamily="2" charset="-122"/>
              </a:rPr>
              <a:t>FSP</a:t>
            </a:r>
            <a:endParaRPr lang="zh-CN" altLang="en-US" b="1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7ECC032-2D2C-2565-0FFE-D2D09228B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919" y="332422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2581" name="Rectangle 5">
            <a:extLst>
              <a:ext uri="{FF2B5EF4-FFF2-40B4-BE49-F238E27FC236}">
                <a16:creationId xmlns:a16="http://schemas.microsoft.com/office/drawing/2014/main" id="{2ABE675A-99AB-93AF-5C82-A5BB6FAD9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3556" y="1654176"/>
            <a:ext cx="89916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Blip>
                <a:blip r:embed="rId2"/>
              </a:buBlip>
            </a:pPr>
            <a:r>
              <a:rPr kumimoji="1" lang="en-US" altLang="zh-CN" sz="2800" b="1">
                <a:solidFill>
                  <a:schemeClr val="tx1"/>
                </a:solidFill>
              </a:rPr>
              <a:t> </a:t>
            </a:r>
            <a:r>
              <a:rPr kumimoji="1" lang="zh-CN" altLang="en-US" sz="2800" b="1">
                <a:solidFill>
                  <a:schemeClr val="tx1"/>
                </a:solidFill>
              </a:rPr>
              <a:t>假设</a:t>
            </a:r>
            <a:r>
              <a:rPr kumimoji="1" lang="zh-CN" altLang="en-US" sz="2800">
                <a:solidFill>
                  <a:schemeClr val="tx1"/>
                </a:solidFill>
              </a:rPr>
              <a:t>：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(1)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每个工件在机器上的加工顺序是给定的。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(2)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每台机器同时只能加工一个工件。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(3)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一个工件不能同时在不同的机器上加工。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(4)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工序不能预定。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(5)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工序的准备时间与顺序无关，且包含在加工时间中。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(6) </a:t>
            </a:r>
            <a:r>
              <a:rPr kumimoji="1" lang="zh-CN" altLang="en-US" sz="2800">
                <a:solidFill>
                  <a:schemeClr val="tx1"/>
                </a:solidFill>
              </a:rPr>
              <a:t>工件在每台机器上的加工顺序相同，且是确定的。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0182" name="Rectangle 7">
            <a:extLst>
              <a:ext uri="{FF2B5EF4-FFF2-40B4-BE49-F238E27FC236}">
                <a16:creationId xmlns:a16="http://schemas.microsoft.com/office/drawing/2014/main" id="{164EB31F-5075-70B0-2817-583DB134345A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523206" y="-76200"/>
            <a:ext cx="9144000" cy="841375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黑体" panose="02010609060101010101" pitchFamily="49" charset="-122"/>
              </a:rPr>
              <a:t>6.2.10  </a:t>
            </a:r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遗传算法的应用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3">
            <a:extLst>
              <a:ext uri="{FF2B5EF4-FFF2-40B4-BE49-F238E27FC236}">
                <a16:creationId xmlns:a16="http://schemas.microsoft.com/office/drawing/2014/main" id="{A2EEC1E9-FD0E-578B-F47B-645BAB032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662CB5F8-0ADC-4C1C-A8D9-E6C9C4F3914E}" type="slidenum">
              <a:rPr lang="ja-JP" altLang="en-US" sz="180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eaLnBrk="1" hangingPunct="1"/>
              <a:t>47</a:t>
            </a:fld>
            <a:endParaRPr lang="en-US" altLang="ja-JP" sz="180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684D0890-31E9-64CC-ADD8-3D4A272ACA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7056" y="762000"/>
            <a:ext cx="7772400" cy="533400"/>
          </a:xfrm>
        </p:spPr>
        <p:txBody>
          <a:bodyPr/>
          <a:lstStyle/>
          <a:p>
            <a:pPr marL="609600" indent="-609600">
              <a:buNone/>
            </a:pPr>
            <a:r>
              <a:rPr lang="en-US" altLang="zh-CN" b="1">
                <a:latin typeface="Times New Roman" panose="02020603050405020304" pitchFamily="18" charset="0"/>
              </a:rPr>
              <a:t>3. </a:t>
            </a:r>
            <a:r>
              <a:rPr lang="zh-CN" altLang="en-US" b="1">
                <a:latin typeface="Times New Roman" panose="02020603050405020304" pitchFamily="18" charset="0"/>
              </a:rPr>
              <a:t>流水车间调度问题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19CA181-C409-9EB6-8342-014DC3A55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919" y="332422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2B5D643E-A6E3-32A3-E56B-18ECD5B93145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523206" y="-76200"/>
            <a:ext cx="9144000" cy="765175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黑体" panose="02010609060101010101" pitchFamily="49" charset="-122"/>
              </a:rPr>
              <a:t>6.2.10  </a:t>
            </a:r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遗传算法的应用</a:t>
            </a:r>
          </a:p>
        </p:txBody>
      </p:sp>
      <p:sp>
        <p:nvSpPr>
          <p:cNvPr id="51206" name="Rectangle 7">
            <a:extLst>
              <a:ext uri="{FF2B5EF4-FFF2-40B4-BE49-F238E27FC236}">
                <a16:creationId xmlns:a16="http://schemas.microsoft.com/office/drawing/2014/main" id="{DDAFB832-C89E-3C9F-989C-DEE62F249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319" y="33147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7" name="Rectangle 9">
            <a:extLst>
              <a:ext uri="{FF2B5EF4-FFF2-40B4-BE49-F238E27FC236}">
                <a16:creationId xmlns:a16="http://schemas.microsoft.com/office/drawing/2014/main" id="{38E66DFB-B441-5C9A-57DB-8FD3032EE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1819" y="33147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8" name="Rectangle 11">
            <a:extLst>
              <a:ext uri="{FF2B5EF4-FFF2-40B4-BE49-F238E27FC236}">
                <a16:creationId xmlns:a16="http://schemas.microsoft.com/office/drawing/2014/main" id="{A9E1033F-E9FC-8B17-0A12-51B49D131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4206" y="330993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9" name="Rectangle 13">
            <a:extLst>
              <a:ext uri="{FF2B5EF4-FFF2-40B4-BE49-F238E27FC236}">
                <a16:creationId xmlns:a16="http://schemas.microsoft.com/office/drawing/2014/main" id="{861DB765-59A6-A04A-3984-7FEC62BC3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9869" y="330993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0" name="Rectangle 15">
            <a:extLst>
              <a:ext uri="{FF2B5EF4-FFF2-40B4-BE49-F238E27FC236}">
                <a16:creationId xmlns:a16="http://schemas.microsoft.com/office/drawing/2014/main" id="{2A671902-283B-7E47-3831-6919CFD99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406" y="330993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1" name="Rectangle 17">
            <a:extLst>
              <a:ext uri="{FF2B5EF4-FFF2-40B4-BE49-F238E27FC236}">
                <a16:creationId xmlns:a16="http://schemas.microsoft.com/office/drawing/2014/main" id="{84980D32-829A-7C48-968C-A12DF8470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856" y="330993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2" name="Rectangle 19">
            <a:extLst>
              <a:ext uri="{FF2B5EF4-FFF2-40B4-BE49-F238E27FC236}">
                <a16:creationId xmlns:a16="http://schemas.microsoft.com/office/drawing/2014/main" id="{2D3F441E-2166-402F-1475-D0D74E246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719" y="33147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3" name="Text Box 20">
            <a:extLst>
              <a:ext uri="{FF2B5EF4-FFF2-40B4-BE49-F238E27FC236}">
                <a16:creationId xmlns:a16="http://schemas.microsoft.com/office/drawing/2014/main" id="{673AED67-725D-B5A1-1D38-5A43A9AB0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056" y="1371601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Blip>
                <a:blip r:embed="rId2"/>
              </a:buBlip>
            </a:pPr>
            <a:r>
              <a:rPr lang="en-US" altLang="zh-CN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rgbClr val="0000FF"/>
                </a:solidFill>
              </a:rPr>
              <a:t>问题的数学模型：</a:t>
            </a:r>
          </a:p>
        </p:txBody>
      </p:sp>
      <p:grpSp>
        <p:nvGrpSpPr>
          <p:cNvPr id="51214" name="Group 26">
            <a:extLst>
              <a:ext uri="{FF2B5EF4-FFF2-40B4-BE49-F238E27FC236}">
                <a16:creationId xmlns:a16="http://schemas.microsoft.com/office/drawing/2014/main" id="{2F1285A1-650A-130C-B49B-0BEC5AA198CE}"/>
              </a:ext>
            </a:extLst>
          </p:cNvPr>
          <p:cNvGrpSpPr>
            <a:grpSpLocks/>
          </p:cNvGrpSpPr>
          <p:nvPr/>
        </p:nvGrpSpPr>
        <p:grpSpPr bwMode="auto">
          <a:xfrm>
            <a:off x="1866106" y="1981200"/>
            <a:ext cx="8648700" cy="4483100"/>
            <a:chOff x="216" y="1248"/>
            <a:chExt cx="5448" cy="2824"/>
          </a:xfrm>
        </p:grpSpPr>
        <p:sp>
          <p:nvSpPr>
            <p:cNvPr id="51215" name="Rectangle 23">
              <a:extLst>
                <a:ext uri="{FF2B5EF4-FFF2-40B4-BE49-F238E27FC236}">
                  <a16:creationId xmlns:a16="http://schemas.microsoft.com/office/drawing/2014/main" id="{A62421D6-6599-C269-8482-2078E78F5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" y="1248"/>
              <a:ext cx="5400" cy="2824"/>
            </a:xfrm>
            <a:prstGeom prst="rect">
              <a:avLst/>
            </a:prstGeom>
            <a:gradFill rotWithShape="0">
              <a:gsLst>
                <a:gs pos="0">
                  <a:srgbClr val="CCEC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en-US" altLang="zh-CN">
                <a:solidFill>
                  <a:schemeClr val="tx1"/>
                </a:solidFill>
              </a:endParaRPr>
            </a:p>
            <a:p>
              <a:pPr eaLnBrk="1" hangingPunct="1"/>
              <a:endParaRPr kumimoji="1" lang="en-US" altLang="zh-CN">
                <a:solidFill>
                  <a:schemeClr val="tx1"/>
                </a:solidFill>
              </a:endParaRPr>
            </a:p>
            <a:p>
              <a:pPr algn="just" eaLnBrk="1" hangingPunct="1"/>
              <a:r>
                <a:rPr kumimoji="1" lang="en-US" altLang="zh-CN">
                  <a:solidFill>
                    <a:schemeClr val="tx1"/>
                  </a:solidFill>
                </a:rPr>
                <a:t> </a:t>
              </a:r>
              <a:r>
                <a:rPr kumimoji="1" lang="zh-CN" altLang="en-US">
                  <a:solidFill>
                    <a:schemeClr val="tx1"/>
                  </a:solidFill>
                </a:rPr>
                <a:t>个工件、 台机器的流水车间调度问题的完工时间：</a:t>
              </a:r>
            </a:p>
            <a:p>
              <a:pPr eaLnBrk="1" hangingPunct="1"/>
              <a:endParaRPr kumimoji="1" lang="zh-CN" altLang="en-US">
                <a:solidFill>
                  <a:schemeClr val="tx1"/>
                </a:solidFill>
              </a:endParaRPr>
            </a:p>
            <a:p>
              <a:pPr eaLnBrk="1" hangingPunct="1"/>
              <a:endParaRPr kumimoji="1" lang="zh-CN" altLang="en-US">
                <a:solidFill>
                  <a:schemeClr val="tx1"/>
                </a:solidFill>
              </a:endParaRPr>
            </a:p>
            <a:p>
              <a:pPr eaLnBrk="1" hangingPunct="1"/>
              <a:endParaRPr kumimoji="1" lang="zh-CN" altLang="en-US">
                <a:solidFill>
                  <a:schemeClr val="tx1"/>
                </a:solidFill>
              </a:endParaRPr>
            </a:p>
            <a:p>
              <a:pPr eaLnBrk="1" hangingPunct="1"/>
              <a:endParaRPr kumimoji="1" lang="zh-CN" altLang="en-US">
                <a:solidFill>
                  <a:schemeClr val="tx1"/>
                </a:solidFill>
              </a:endParaRPr>
            </a:p>
            <a:p>
              <a:pPr eaLnBrk="1" hangingPunct="1"/>
              <a:endParaRPr kumimoji="1" lang="zh-CN" altLang="en-US">
                <a:solidFill>
                  <a:schemeClr val="tx1"/>
                </a:solidFill>
              </a:endParaRPr>
            </a:p>
            <a:p>
              <a:pPr eaLnBrk="1" hangingPunct="1"/>
              <a:r>
                <a:rPr kumimoji="1" lang="zh-CN" altLang="en-US">
                  <a:solidFill>
                    <a:schemeClr val="tx1"/>
                  </a:solidFill>
                </a:rPr>
                <a:t> </a:t>
              </a:r>
            </a:p>
            <a:p>
              <a:pPr eaLnBrk="1" hangingPunct="1"/>
              <a:endParaRPr kumimoji="1" lang="zh-CN" altLang="en-US">
                <a:solidFill>
                  <a:schemeClr val="tx1"/>
                </a:solidFill>
              </a:endParaRPr>
            </a:p>
            <a:p>
              <a:pPr eaLnBrk="1" hangingPunct="1"/>
              <a:endPara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 eaLnBrk="1" hangingPunct="1"/>
              <a:endParaRPr kumimoji="1" lang="en-US" altLang="zh-CN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1216" name="Object 0">
              <a:extLst>
                <a:ext uri="{FF2B5EF4-FFF2-40B4-BE49-F238E27FC236}">
                  <a16:creationId xmlns:a16="http://schemas.microsoft.com/office/drawing/2014/main" id="{F87B69C4-1EA7-1CB6-F76A-99D4601C83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456"/>
            <a:ext cx="336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806700" imgH="228600" progId="Equation.3">
                    <p:embed/>
                  </p:oleObj>
                </mc:Choice>
                <mc:Fallback>
                  <p:oleObj name="Equation" r:id="rId3" imgW="2806700" imgH="228600" progId="Equation.3">
                    <p:embed/>
                    <p:pic>
                      <p:nvPicPr>
                        <p:cNvPr id="51216" name="Object 0">
                          <a:extLst>
                            <a:ext uri="{FF2B5EF4-FFF2-40B4-BE49-F238E27FC236}">
                              <a16:creationId xmlns:a16="http://schemas.microsoft.com/office/drawing/2014/main" id="{F87B69C4-1EA7-1CB6-F76A-99D4601C83E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1456"/>
                          <a:ext cx="336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7" name="Object 1">
              <a:extLst>
                <a:ext uri="{FF2B5EF4-FFF2-40B4-BE49-F238E27FC236}">
                  <a16:creationId xmlns:a16="http://schemas.microsoft.com/office/drawing/2014/main" id="{2BC3C928-2EB5-197B-AA71-5BA439C33E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3" y="1440"/>
            <a:ext cx="2061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766067" imgH="228699" progId="Equation.3">
                    <p:embed/>
                  </p:oleObj>
                </mc:Choice>
                <mc:Fallback>
                  <p:oleObj name="Equation" r:id="rId5" imgW="1766067" imgH="228699" progId="Equation.3">
                    <p:embed/>
                    <p:pic>
                      <p:nvPicPr>
                        <p:cNvPr id="51217" name="Object 1">
                          <a:extLst>
                            <a:ext uri="{FF2B5EF4-FFF2-40B4-BE49-F238E27FC236}">
                              <a16:creationId xmlns:a16="http://schemas.microsoft.com/office/drawing/2014/main" id="{2BC3C928-2EB5-197B-AA71-5BA439C33E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3" y="1440"/>
                          <a:ext cx="2061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8" name="Object 2">
              <a:extLst>
                <a:ext uri="{FF2B5EF4-FFF2-40B4-BE49-F238E27FC236}">
                  <a16:creationId xmlns:a16="http://schemas.microsoft.com/office/drawing/2014/main" id="{FA5A409F-5EC5-EAC2-8CC4-5CADF073B4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84" y="2064"/>
            <a:ext cx="99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738202" imgH="241825" progId="Equation.3">
                    <p:embed/>
                  </p:oleObj>
                </mc:Choice>
                <mc:Fallback>
                  <p:oleObj name="Equation" r:id="rId7" imgW="738202" imgH="241825" progId="Equation.3">
                    <p:embed/>
                    <p:pic>
                      <p:nvPicPr>
                        <p:cNvPr id="51218" name="Object 2">
                          <a:extLst>
                            <a:ext uri="{FF2B5EF4-FFF2-40B4-BE49-F238E27FC236}">
                              <a16:creationId xmlns:a16="http://schemas.microsoft.com/office/drawing/2014/main" id="{FA5A409F-5EC5-EAC2-8CC4-5CADF073B4F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4" y="2064"/>
                          <a:ext cx="99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9" name="Object 3">
              <a:extLst>
                <a:ext uri="{FF2B5EF4-FFF2-40B4-BE49-F238E27FC236}">
                  <a16:creationId xmlns:a16="http://schemas.microsoft.com/office/drawing/2014/main" id="{2C6A7CF2-9DBE-0E6F-92FD-2ADDC9D044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2304"/>
            <a:ext cx="2603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374900" imgH="241300" progId="Equation.3">
                    <p:embed/>
                  </p:oleObj>
                </mc:Choice>
                <mc:Fallback>
                  <p:oleObj name="Equation" r:id="rId9" imgW="2374900" imgH="241300" progId="Equation.3">
                    <p:embed/>
                    <p:pic>
                      <p:nvPicPr>
                        <p:cNvPr id="51219" name="Object 3">
                          <a:extLst>
                            <a:ext uri="{FF2B5EF4-FFF2-40B4-BE49-F238E27FC236}">
                              <a16:creationId xmlns:a16="http://schemas.microsoft.com/office/drawing/2014/main" id="{2C6A7CF2-9DBE-0E6F-92FD-2ADDC9D044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304"/>
                          <a:ext cx="2603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0" name="Object 4">
              <a:extLst>
                <a:ext uri="{FF2B5EF4-FFF2-40B4-BE49-F238E27FC236}">
                  <a16:creationId xmlns:a16="http://schemas.microsoft.com/office/drawing/2014/main" id="{10C23044-66AC-EBBD-41A7-BD1B7FFD6A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2640"/>
            <a:ext cx="2736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095500" imgH="241300" progId="Equation.3">
                    <p:embed/>
                  </p:oleObj>
                </mc:Choice>
                <mc:Fallback>
                  <p:oleObj name="Equation" r:id="rId11" imgW="2095500" imgH="241300" progId="Equation.3">
                    <p:embed/>
                    <p:pic>
                      <p:nvPicPr>
                        <p:cNvPr id="51220" name="Object 4">
                          <a:extLst>
                            <a:ext uri="{FF2B5EF4-FFF2-40B4-BE49-F238E27FC236}">
                              <a16:creationId xmlns:a16="http://schemas.microsoft.com/office/drawing/2014/main" id="{10C23044-66AC-EBBD-41A7-BD1B7FFD6A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640"/>
                          <a:ext cx="2736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1" name="Object 5">
              <a:extLst>
                <a:ext uri="{FF2B5EF4-FFF2-40B4-BE49-F238E27FC236}">
                  <a16:creationId xmlns:a16="http://schemas.microsoft.com/office/drawing/2014/main" id="{5FFB412B-C38B-A344-B529-422E60C52C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8" y="2980"/>
            <a:ext cx="4792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011459" imgH="241195" progId="Equation.3">
                    <p:embed/>
                  </p:oleObj>
                </mc:Choice>
                <mc:Fallback>
                  <p:oleObj name="Equation" r:id="rId13" imgW="4011459" imgH="241195" progId="Equation.3">
                    <p:embed/>
                    <p:pic>
                      <p:nvPicPr>
                        <p:cNvPr id="51221" name="Object 5">
                          <a:extLst>
                            <a:ext uri="{FF2B5EF4-FFF2-40B4-BE49-F238E27FC236}">
                              <a16:creationId xmlns:a16="http://schemas.microsoft.com/office/drawing/2014/main" id="{5FFB412B-C38B-A344-B529-422E60C52C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" y="2980"/>
                          <a:ext cx="4792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2" name="Object 6">
              <a:extLst>
                <a:ext uri="{FF2B5EF4-FFF2-40B4-BE49-F238E27FC236}">
                  <a16:creationId xmlns:a16="http://schemas.microsoft.com/office/drawing/2014/main" id="{F5B760EF-A5B1-3539-0B07-6E1E18A1B2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7" y="3330"/>
            <a:ext cx="234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982060" imgH="228699" progId="Equation.3">
                    <p:embed/>
                  </p:oleObj>
                </mc:Choice>
                <mc:Fallback>
                  <p:oleObj name="Equation" r:id="rId15" imgW="1982060" imgH="228699" progId="Equation.3">
                    <p:embed/>
                    <p:pic>
                      <p:nvPicPr>
                        <p:cNvPr id="51222" name="Object 6">
                          <a:extLst>
                            <a:ext uri="{FF2B5EF4-FFF2-40B4-BE49-F238E27FC236}">
                              <a16:creationId xmlns:a16="http://schemas.microsoft.com/office/drawing/2014/main" id="{F5B760EF-A5B1-3539-0B07-6E1E18A1B2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" y="3330"/>
                          <a:ext cx="234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3" name="Object 7">
              <a:extLst>
                <a:ext uri="{FF2B5EF4-FFF2-40B4-BE49-F238E27FC236}">
                  <a16:creationId xmlns:a16="http://schemas.microsoft.com/office/drawing/2014/main" id="{FB1F9A56-7B2D-48A4-4FC8-AC222AB8EF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76"/>
            <a:ext cx="16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128506" imgH="141357" progId="Equation.3">
                    <p:embed/>
                  </p:oleObj>
                </mc:Choice>
                <mc:Fallback>
                  <p:oleObj r:id="rId17" imgW="128506" imgH="141357" progId="Equation.3">
                    <p:embed/>
                    <p:pic>
                      <p:nvPicPr>
                        <p:cNvPr id="51223" name="Object 7">
                          <a:extLst>
                            <a:ext uri="{FF2B5EF4-FFF2-40B4-BE49-F238E27FC236}">
                              <a16:creationId xmlns:a16="http://schemas.microsoft.com/office/drawing/2014/main" id="{FB1F9A56-7B2D-48A4-4FC8-AC222AB8EF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1776"/>
                          <a:ext cx="16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4" name="Object 8">
              <a:extLst>
                <a:ext uri="{FF2B5EF4-FFF2-40B4-BE49-F238E27FC236}">
                  <a16:creationId xmlns:a16="http://schemas.microsoft.com/office/drawing/2014/main" id="{3EEF08FD-C90E-0814-1A83-8249F47F47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1776"/>
            <a:ext cx="24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166765" imgH="141109" progId="Equation.3">
                    <p:embed/>
                  </p:oleObj>
                </mc:Choice>
                <mc:Fallback>
                  <p:oleObj r:id="rId19" imgW="166765" imgH="141109" progId="Equation.3">
                    <p:embed/>
                    <p:pic>
                      <p:nvPicPr>
                        <p:cNvPr id="51224" name="Object 8">
                          <a:extLst>
                            <a:ext uri="{FF2B5EF4-FFF2-40B4-BE49-F238E27FC236}">
                              <a16:creationId xmlns:a16="http://schemas.microsoft.com/office/drawing/2014/main" id="{3EEF08FD-C90E-0814-1A83-8249F47F47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776"/>
                          <a:ext cx="240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5" name="Object 9">
              <a:extLst>
                <a:ext uri="{FF2B5EF4-FFF2-40B4-BE49-F238E27FC236}">
                  <a16:creationId xmlns:a16="http://schemas.microsoft.com/office/drawing/2014/main" id="{867DE23E-FDFE-57A2-2E1B-A99E7FD8D2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3718"/>
            <a:ext cx="3173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717800" imgH="228600" progId="Equation.3">
                    <p:embed/>
                  </p:oleObj>
                </mc:Choice>
                <mc:Fallback>
                  <p:oleObj name="Equation" r:id="rId21" imgW="2717800" imgH="228600" progId="Equation.3">
                    <p:embed/>
                    <p:pic>
                      <p:nvPicPr>
                        <p:cNvPr id="51225" name="Object 9">
                          <a:extLst>
                            <a:ext uri="{FF2B5EF4-FFF2-40B4-BE49-F238E27FC236}">
                              <a16:creationId xmlns:a16="http://schemas.microsoft.com/office/drawing/2014/main" id="{867DE23E-FDFE-57A2-2E1B-A99E7FD8D2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718"/>
                          <a:ext cx="3173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3">
            <a:extLst>
              <a:ext uri="{FF2B5EF4-FFF2-40B4-BE49-F238E27FC236}">
                <a16:creationId xmlns:a16="http://schemas.microsoft.com/office/drawing/2014/main" id="{8B285176-469D-2865-C275-7A2B846AC9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60097456-F1CE-4012-A51C-AFCEED2672B7}" type="slidenum">
              <a:rPr lang="ja-JP" altLang="en-US" sz="180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eaLnBrk="1" hangingPunct="1"/>
              <a:t>48</a:t>
            </a:fld>
            <a:endParaRPr lang="en-US" altLang="ja-JP" sz="180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9DE7361F-E451-9509-5A11-66D4D178C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206" y="990601"/>
            <a:ext cx="754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 2. </a:t>
            </a:r>
            <a:r>
              <a:rPr kumimoji="1" lang="zh-CN" altLang="en-US" sz="3000" b="1">
                <a:solidFill>
                  <a:schemeClr val="tx1"/>
                </a:solidFill>
                <a:latin typeface="Times New Roman" panose="02020603050405020304" pitchFamily="18" charset="0"/>
              </a:rPr>
              <a:t>求解流水车间调度</a:t>
            </a:r>
            <a:r>
              <a:rPr kumimoji="1" lang="zh-CN" altLang="en-US" sz="3000" b="1">
                <a:solidFill>
                  <a:schemeClr val="tx1"/>
                </a:solidFill>
              </a:rPr>
              <a:t>问题的遗传算法设计</a:t>
            </a:r>
            <a:r>
              <a:rPr kumimoji="1" lang="zh-CN" altLang="en-US" sz="3000" b="1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F14519B-1EC1-A5DF-6696-BADE765D0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006" y="1674813"/>
            <a:ext cx="84582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） 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FSP</a:t>
            </a:r>
            <a:r>
              <a:rPr kumimoji="1" lang="zh-CN" altLang="en-US" sz="2800" b="1">
                <a:solidFill>
                  <a:srgbClr val="0000FF"/>
                </a:solidFill>
              </a:rPr>
              <a:t>的编码方法</a:t>
            </a:r>
            <a:endParaRPr kumimoji="1" lang="zh-CN" altLang="en-US" sz="2800" b="1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sz="2600">
                <a:solidFill>
                  <a:schemeClr val="tx1"/>
                </a:solidFill>
              </a:rPr>
              <a:t>对于</a:t>
            </a:r>
            <a:r>
              <a:rPr kumimoji="1" lang="en-US" altLang="zh-CN" sz="2600">
                <a:solidFill>
                  <a:schemeClr val="tx1"/>
                </a:solidFill>
                <a:latin typeface="Times New Roman" panose="02020603050405020304" pitchFamily="18" charset="0"/>
              </a:rPr>
              <a:t>FSP</a:t>
            </a:r>
            <a:r>
              <a:rPr kumimoji="1" lang="zh-CN" altLang="en-US" sz="2600">
                <a:solidFill>
                  <a:schemeClr val="tx1"/>
                </a:solidFill>
              </a:rPr>
              <a:t>，最自然的编码方式是用染色体表示工件的顺序</a:t>
            </a:r>
            <a:r>
              <a:rPr kumimoji="1" lang="zh-CN" altLang="en-US" sz="2600">
                <a:solidFill>
                  <a:schemeClr val="tx1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2229" name="Rectangle 10">
            <a:extLst>
              <a:ext uri="{FF2B5EF4-FFF2-40B4-BE49-F238E27FC236}">
                <a16:creationId xmlns:a16="http://schemas.microsoft.com/office/drawing/2014/main" id="{73A7283F-3FB1-5511-059D-671601732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6" y="32146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0" name="Rectangle 15">
            <a:extLst>
              <a:ext uri="{FF2B5EF4-FFF2-40B4-BE49-F238E27FC236}">
                <a16:creationId xmlns:a16="http://schemas.microsoft.com/office/drawing/2014/main" id="{71F3D0AD-AD56-147F-BA6F-4A8FD2367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2231" name="Rectangle 17">
            <a:extLst>
              <a:ext uri="{FF2B5EF4-FFF2-40B4-BE49-F238E27FC236}">
                <a16:creationId xmlns:a16="http://schemas.microsoft.com/office/drawing/2014/main" id="{7A0C3F57-0C26-2775-289C-7FE7A3587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06" y="76201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黑体" panose="02010609060101010101" pitchFamily="49" charset="-122"/>
              </a:rPr>
              <a:t>6.2.10  </a:t>
            </a:r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遗传算法的应用</a:t>
            </a:r>
          </a:p>
        </p:txBody>
      </p:sp>
      <p:grpSp>
        <p:nvGrpSpPr>
          <p:cNvPr id="2" name="Group 22">
            <a:extLst>
              <a:ext uri="{FF2B5EF4-FFF2-40B4-BE49-F238E27FC236}">
                <a16:creationId xmlns:a16="http://schemas.microsoft.com/office/drawing/2014/main" id="{91B24972-003A-9FAC-9363-EB02D7C7179D}"/>
              </a:ext>
            </a:extLst>
          </p:cNvPr>
          <p:cNvGrpSpPr>
            <a:grpSpLocks/>
          </p:cNvGrpSpPr>
          <p:nvPr/>
        </p:nvGrpSpPr>
        <p:grpSpPr bwMode="auto">
          <a:xfrm>
            <a:off x="1980406" y="3352801"/>
            <a:ext cx="8305800" cy="1127125"/>
            <a:chOff x="288" y="2112"/>
            <a:chExt cx="5232" cy="710"/>
          </a:xfrm>
        </p:grpSpPr>
        <p:sp>
          <p:nvSpPr>
            <p:cNvPr id="52233" name="Rectangle 21">
              <a:extLst>
                <a:ext uri="{FF2B5EF4-FFF2-40B4-BE49-F238E27FC236}">
                  <a16:creationId xmlns:a16="http://schemas.microsoft.com/office/drawing/2014/main" id="{EA68C078-2794-895C-096D-4DA620D5C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112"/>
              <a:ext cx="5232" cy="6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50000"/>
                </a:spcBef>
              </a:pPr>
              <a:r>
                <a:rPr kumimoji="1" lang="zh-CN" altLang="en-US">
                  <a:solidFill>
                    <a:schemeClr val="tx1"/>
                  </a:solidFill>
                </a:rPr>
                <a:t>对于有四个工件的</a:t>
              </a:r>
              <a:r>
                <a: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FSP</a:t>
              </a:r>
              <a:r>
                <a:rPr kumimoji="1" lang="zh-CN" altLang="en-US">
                  <a:solidFill>
                    <a:schemeClr val="tx1"/>
                  </a:solidFill>
                </a:rPr>
                <a:t>，第  个染色体           ，表示工件的加工顺序为：            。</a:t>
              </a:r>
              <a:r>
                <a:rPr kumimoji="1" lang="zh-CN" altLang="en-US" sz="1100">
                  <a:solidFill>
                    <a:schemeClr val="tx1"/>
                  </a:solidFill>
                </a:rPr>
                <a:t> </a:t>
              </a:r>
              <a:endPara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52234" name="Object 0">
              <a:extLst>
                <a:ext uri="{FF2B5EF4-FFF2-40B4-BE49-F238E27FC236}">
                  <a16:creationId xmlns:a16="http://schemas.microsoft.com/office/drawing/2014/main" id="{24CB6CFD-C42E-48DE-D635-B0AEDEA11B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20" y="2208"/>
            <a:ext cx="16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26725" imgH="177415" progId="Equation.3">
                    <p:embed/>
                  </p:oleObj>
                </mc:Choice>
                <mc:Fallback>
                  <p:oleObj r:id="rId2" imgW="126725" imgH="177415" progId="Equation.3">
                    <p:embed/>
                    <p:pic>
                      <p:nvPicPr>
                        <p:cNvPr id="52234" name="Object 0">
                          <a:extLst>
                            <a:ext uri="{FF2B5EF4-FFF2-40B4-BE49-F238E27FC236}">
                              <a16:creationId xmlns:a16="http://schemas.microsoft.com/office/drawing/2014/main" id="{24CB6CFD-C42E-48DE-D635-B0AEDEA11B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0" y="2208"/>
                          <a:ext cx="16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35" name="Object 1">
              <a:extLst>
                <a:ext uri="{FF2B5EF4-FFF2-40B4-BE49-F238E27FC236}">
                  <a16:creationId xmlns:a16="http://schemas.microsoft.com/office/drawing/2014/main" id="{213306FF-2BE2-F838-9B38-1130D7C20A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2208"/>
            <a:ext cx="100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812447" imgH="228501" progId="Equation.3">
                    <p:embed/>
                  </p:oleObj>
                </mc:Choice>
                <mc:Fallback>
                  <p:oleObj r:id="rId4" imgW="812447" imgH="228501" progId="Equation.3">
                    <p:embed/>
                    <p:pic>
                      <p:nvPicPr>
                        <p:cNvPr id="52235" name="Object 1">
                          <a:extLst>
                            <a:ext uri="{FF2B5EF4-FFF2-40B4-BE49-F238E27FC236}">
                              <a16:creationId xmlns:a16="http://schemas.microsoft.com/office/drawing/2014/main" id="{213306FF-2BE2-F838-9B38-1130D7C20AC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208"/>
                          <a:ext cx="1008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36" name="Object 2">
              <a:extLst>
                <a:ext uri="{FF2B5EF4-FFF2-40B4-BE49-F238E27FC236}">
                  <a16:creationId xmlns:a16="http://schemas.microsoft.com/office/drawing/2014/main" id="{A92624A2-D5FC-03A2-ACDB-10CF31154C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2496"/>
            <a:ext cx="1008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736600" imgH="241300" progId="Equation.3">
                    <p:embed/>
                  </p:oleObj>
                </mc:Choice>
                <mc:Fallback>
                  <p:oleObj r:id="rId6" imgW="736600" imgH="241300" progId="Equation.3">
                    <p:embed/>
                    <p:pic>
                      <p:nvPicPr>
                        <p:cNvPr id="52236" name="Object 2">
                          <a:extLst>
                            <a:ext uri="{FF2B5EF4-FFF2-40B4-BE49-F238E27FC236}">
                              <a16:creationId xmlns:a16="http://schemas.microsoft.com/office/drawing/2014/main" id="{A92624A2-D5FC-03A2-ACDB-10CF31154C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496"/>
                          <a:ext cx="1008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>
            <a:extLst>
              <a:ext uri="{FF2B5EF4-FFF2-40B4-BE49-F238E27FC236}">
                <a16:creationId xmlns:a16="http://schemas.microsoft.com/office/drawing/2014/main" id="{67D8E2A0-9391-66C8-60CD-3628B317FB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62F310E9-5D0E-4BC3-A3C4-D1D430E3F89D}" type="slidenum">
              <a:rPr lang="ja-JP" altLang="en-US" sz="180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eaLnBrk="1" hangingPunct="1"/>
              <a:t>49</a:t>
            </a:fld>
            <a:endParaRPr lang="en-US" altLang="ja-JP" sz="180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BF0906EA-5835-F676-1499-5DB967BDD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356" y="1050926"/>
            <a:ext cx="7391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 3. </a:t>
            </a:r>
            <a:r>
              <a:rPr kumimoji="1" lang="zh-CN" altLang="en-US" sz="3000" b="1">
                <a:solidFill>
                  <a:schemeClr val="tx1"/>
                </a:solidFill>
                <a:latin typeface="Times New Roman" panose="02020603050405020304" pitchFamily="18" charset="0"/>
              </a:rPr>
              <a:t>求解流水车间调度问题</a:t>
            </a:r>
            <a:r>
              <a:rPr kumimoji="1" lang="zh-CN" altLang="en-US" sz="3000" b="1">
                <a:solidFill>
                  <a:schemeClr val="tx1"/>
                </a:solidFill>
              </a:rPr>
              <a:t>的遗传算法设计</a:t>
            </a:r>
            <a:r>
              <a:rPr kumimoji="1" lang="zh-CN" altLang="en-US" sz="3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54628" name="Rectangle 4">
            <a:extLst>
              <a:ext uri="{FF2B5EF4-FFF2-40B4-BE49-F238E27FC236}">
                <a16:creationId xmlns:a16="http://schemas.microsoft.com/office/drawing/2014/main" id="{1B448621-1B6B-2344-C6E1-7CC1ABB31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406" y="1752601"/>
            <a:ext cx="784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FSP</a:t>
            </a:r>
            <a:r>
              <a:rPr kumimoji="1" lang="zh-CN" altLang="en-US" sz="2800" b="1">
                <a:solidFill>
                  <a:srgbClr val="0000FF"/>
                </a:solidFill>
              </a:rPr>
              <a:t>的适应度函数</a:t>
            </a:r>
            <a:r>
              <a:rPr kumimoji="1" lang="zh-CN" altLang="en-US" sz="28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3253" name="Rectangle 9">
            <a:extLst>
              <a:ext uri="{FF2B5EF4-FFF2-40B4-BE49-F238E27FC236}">
                <a16:creationId xmlns:a16="http://schemas.microsoft.com/office/drawing/2014/main" id="{0E71C360-46C2-4531-CF9C-FACD9CCDD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6" y="32146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0001987C-79BC-5295-6F98-F275FB491CBB}"/>
              </a:ext>
            </a:extLst>
          </p:cNvPr>
          <p:cNvGrpSpPr>
            <a:grpSpLocks/>
          </p:cNvGrpSpPr>
          <p:nvPr/>
        </p:nvGrpSpPr>
        <p:grpSpPr bwMode="auto">
          <a:xfrm>
            <a:off x="2361406" y="2514600"/>
            <a:ext cx="6629400" cy="2495550"/>
            <a:chOff x="336" y="1536"/>
            <a:chExt cx="4176" cy="1572"/>
          </a:xfrm>
        </p:grpSpPr>
        <p:sp>
          <p:nvSpPr>
            <p:cNvPr id="53257" name="Rectangle 5">
              <a:extLst>
                <a:ext uri="{FF2B5EF4-FFF2-40B4-BE49-F238E27FC236}">
                  <a16:creationId xmlns:a16="http://schemas.microsoft.com/office/drawing/2014/main" id="{B23E5B9B-CB09-A326-5460-A5B905462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536"/>
              <a:ext cx="4176" cy="1572"/>
            </a:xfrm>
            <a:prstGeom prst="rect">
              <a:avLst/>
            </a:prstGeom>
            <a:gradFill rotWithShape="0">
              <a:gsLst>
                <a:gs pos="0">
                  <a:srgbClr val="CCFFCC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kumimoji="1" lang="en-US" altLang="zh-CN" sz="2800">
                  <a:solidFill>
                    <a:schemeClr val="tx1"/>
                  </a:solidFill>
                </a:rPr>
                <a:t>    :  </a:t>
              </a:r>
              <a:r>
                <a:rPr kumimoji="1" lang="zh-CN" altLang="en-US" sz="2800">
                  <a:solidFill>
                    <a:schemeClr val="tx1"/>
                  </a:solidFill>
                </a:rPr>
                <a:t>个染色体    的最大流程时间，</a:t>
              </a:r>
            </a:p>
            <a:p>
              <a:pPr eaLnBrk="1" hangingPunct="1">
                <a:lnSpc>
                  <a:spcPct val="140000"/>
                </a:lnSpc>
              </a:pPr>
              <a:r>
                <a:rPr kumimoji="1"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FSP</a:t>
              </a:r>
              <a:r>
                <a:rPr kumimoji="1" lang="zh-CN" altLang="en-US" sz="2800">
                  <a:solidFill>
                    <a:schemeClr val="tx1"/>
                  </a:solidFill>
                </a:rPr>
                <a:t>的适应度函数：</a:t>
              </a:r>
            </a:p>
            <a:p>
              <a:pPr eaLnBrk="1" hangingPunct="1">
                <a:lnSpc>
                  <a:spcPct val="140000"/>
                </a:lnSpc>
              </a:pPr>
              <a:endParaRPr kumimoji="1" lang="zh-CN" altLang="en-US" sz="2800">
                <a:solidFill>
                  <a:schemeClr val="tx1"/>
                </a:solidFill>
              </a:endParaRPr>
            </a:p>
            <a:p>
              <a:pPr eaLnBrk="1" hangingPunct="1">
                <a:lnSpc>
                  <a:spcPct val="140000"/>
                </a:lnSpc>
              </a:pPr>
              <a:r>
                <a:rPr kumimoji="1"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53258" name="Object 0">
              <a:extLst>
                <a:ext uri="{FF2B5EF4-FFF2-40B4-BE49-F238E27FC236}">
                  <a16:creationId xmlns:a16="http://schemas.microsoft.com/office/drawing/2014/main" id="{20CDA0C5-FA73-0EC0-6D39-00B7F27E67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" y="1632"/>
            <a:ext cx="336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279279" imgH="241195" progId="Equation.3">
                    <p:embed/>
                  </p:oleObj>
                </mc:Choice>
                <mc:Fallback>
                  <p:oleObj r:id="rId2" imgW="279279" imgH="241195" progId="Equation.3">
                    <p:embed/>
                    <p:pic>
                      <p:nvPicPr>
                        <p:cNvPr id="53258" name="Object 0">
                          <a:extLst>
                            <a:ext uri="{FF2B5EF4-FFF2-40B4-BE49-F238E27FC236}">
                              <a16:creationId xmlns:a16="http://schemas.microsoft.com/office/drawing/2014/main" id="{20CDA0C5-FA73-0EC0-6D39-00B7F27E67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632"/>
                          <a:ext cx="336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9" name="Object 1">
              <a:extLst>
                <a:ext uri="{FF2B5EF4-FFF2-40B4-BE49-F238E27FC236}">
                  <a16:creationId xmlns:a16="http://schemas.microsoft.com/office/drawing/2014/main" id="{E04AF8FB-AD2D-750E-712C-036CD15B0E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1632"/>
            <a:ext cx="19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26725" imgH="177415" progId="Equation.3">
                    <p:embed/>
                  </p:oleObj>
                </mc:Choice>
                <mc:Fallback>
                  <p:oleObj r:id="rId4" imgW="126725" imgH="177415" progId="Equation.3">
                    <p:embed/>
                    <p:pic>
                      <p:nvPicPr>
                        <p:cNvPr id="53259" name="Object 1">
                          <a:extLst>
                            <a:ext uri="{FF2B5EF4-FFF2-40B4-BE49-F238E27FC236}">
                              <a16:creationId xmlns:a16="http://schemas.microsoft.com/office/drawing/2014/main" id="{E04AF8FB-AD2D-750E-712C-036CD15B0E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632"/>
                          <a:ext cx="19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0" name="Object 2">
              <a:extLst>
                <a:ext uri="{FF2B5EF4-FFF2-40B4-BE49-F238E27FC236}">
                  <a16:creationId xmlns:a16="http://schemas.microsoft.com/office/drawing/2014/main" id="{59A26330-3603-E78F-BADA-76E32D132D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1584"/>
            <a:ext cx="27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165028" imgH="228501" progId="Equation.3">
                    <p:embed/>
                  </p:oleObj>
                </mc:Choice>
                <mc:Fallback>
                  <p:oleObj r:id="rId6" imgW="165028" imgH="228501" progId="Equation.3">
                    <p:embed/>
                    <p:pic>
                      <p:nvPicPr>
                        <p:cNvPr id="53260" name="Object 2">
                          <a:extLst>
                            <a:ext uri="{FF2B5EF4-FFF2-40B4-BE49-F238E27FC236}">
                              <a16:creationId xmlns:a16="http://schemas.microsoft.com/office/drawing/2014/main" id="{59A26330-3603-E78F-BADA-76E32D132D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584"/>
                          <a:ext cx="27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1" name="Object 3">
              <a:extLst>
                <a:ext uri="{FF2B5EF4-FFF2-40B4-BE49-F238E27FC236}">
                  <a16:creationId xmlns:a16="http://schemas.microsoft.com/office/drawing/2014/main" id="{7626D546-01D0-DBD3-7CAA-0BB27170EF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2" y="2304"/>
            <a:ext cx="1584" cy="6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990170" imgH="431613" progId="Equation.3">
                    <p:embed/>
                  </p:oleObj>
                </mc:Choice>
                <mc:Fallback>
                  <p:oleObj r:id="rId8" imgW="990170" imgH="431613" progId="Equation.3">
                    <p:embed/>
                    <p:pic>
                      <p:nvPicPr>
                        <p:cNvPr id="53261" name="Object 3">
                          <a:extLst>
                            <a:ext uri="{FF2B5EF4-FFF2-40B4-BE49-F238E27FC236}">
                              <a16:creationId xmlns:a16="http://schemas.microsoft.com/office/drawing/2014/main" id="{7626D546-01D0-DBD3-7CAA-0BB27170EF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304"/>
                          <a:ext cx="1584" cy="6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255" name="Rectangle 11">
            <a:extLst>
              <a:ext uri="{FF2B5EF4-FFF2-40B4-BE49-F238E27FC236}">
                <a16:creationId xmlns:a16="http://schemas.microsoft.com/office/drawing/2014/main" id="{F914C1AE-F5EF-26E3-931B-3D368BCCC8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3256" name="Rectangle 12">
            <a:extLst>
              <a:ext uri="{FF2B5EF4-FFF2-40B4-BE49-F238E27FC236}">
                <a16:creationId xmlns:a16="http://schemas.microsoft.com/office/drawing/2014/main" id="{DEF10DFC-6F7E-A71A-D00E-B070A0BBF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06" y="76201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黑体" panose="02010609060101010101" pitchFamily="49" charset="-122"/>
              </a:rPr>
              <a:t>6.2.10 </a:t>
            </a:r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遗传算法的应用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3104120" y="135406"/>
            <a:ext cx="8709608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遗传算法求解旅行商问题的过程仿真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TSP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249" y="1371600"/>
            <a:ext cx="6096000" cy="45720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57" y="3853547"/>
            <a:ext cx="2286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8028077" y="2099042"/>
            <a:ext cx="37856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Times New Roman" pitchFamily="18" charset="0"/>
              </a:rPr>
              <a:t>遗传算法是如何迭代，演化以最终找到问题的最优解的？</a:t>
            </a:r>
          </a:p>
        </p:txBody>
      </p:sp>
    </p:spTree>
    <p:extLst>
      <p:ext uri="{BB962C8B-B14F-4D97-AF65-F5344CB8AC3E}">
        <p14:creationId xmlns:p14="http://schemas.microsoft.com/office/powerpoint/2010/main" val="7279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3">
            <a:extLst>
              <a:ext uri="{FF2B5EF4-FFF2-40B4-BE49-F238E27FC236}">
                <a16:creationId xmlns:a16="http://schemas.microsoft.com/office/drawing/2014/main" id="{DA0642A8-B843-C0F9-CE06-ABB9B2F80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7C071F07-DFA2-45A0-9A8A-49297CD70513}" type="slidenum">
              <a:rPr lang="ja-JP" altLang="en-US" sz="180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eaLnBrk="1" hangingPunct="1"/>
              <a:t>50</a:t>
            </a:fld>
            <a:endParaRPr lang="en-US" altLang="ja-JP" sz="180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4AC5993A-1E8C-75C4-B4CE-46CF43753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206" y="928689"/>
            <a:ext cx="7239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AutoNum type="arabicPeriod" startAt="3"/>
            </a:pPr>
            <a:r>
              <a:rPr kumimoji="1" lang="zh-CN" altLang="en-US" sz="3000" b="1">
                <a:solidFill>
                  <a:schemeClr val="tx1"/>
                </a:solidFill>
                <a:latin typeface="Times New Roman" panose="02020603050405020304" pitchFamily="18" charset="0"/>
              </a:rPr>
              <a:t>求解</a:t>
            </a:r>
            <a:r>
              <a:rPr kumimoji="1" lang="en-US" altLang="zh-CN" sz="3000" b="1">
                <a:solidFill>
                  <a:schemeClr val="tx1"/>
                </a:solidFill>
                <a:latin typeface="Times New Roman" panose="02020603050405020304" pitchFamily="18" charset="0"/>
              </a:rPr>
              <a:t>FSP</a:t>
            </a:r>
            <a:r>
              <a:rPr kumimoji="1" lang="zh-CN" altLang="en-US" sz="3000" b="1">
                <a:solidFill>
                  <a:schemeClr val="tx1"/>
                </a:solidFill>
                <a:latin typeface="Times New Roman" panose="02020603050405020304" pitchFamily="18" charset="0"/>
              </a:rPr>
              <a:t>的遗传算法实例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09EA318-EACD-D4C0-4575-2605BEC3F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007" y="1644650"/>
            <a:ext cx="85883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tx1"/>
                </a:solidFill>
              </a:rPr>
              <a:t>例</a:t>
            </a:r>
            <a:r>
              <a:rPr kumimoji="1" lang="en-US" altLang="zh-CN" sz="2800" b="1">
                <a:solidFill>
                  <a:schemeClr val="tx1"/>
                </a:solidFill>
              </a:rPr>
              <a:t>6.1 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Ho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和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Chang(1991)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给出</a:t>
            </a:r>
            <a:r>
              <a:rPr kumimoji="1" lang="zh-CN" altLang="en-US" sz="2800">
                <a:solidFill>
                  <a:schemeClr val="tx1"/>
                </a:solidFill>
              </a:rPr>
              <a:t>的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sz="2800">
                <a:solidFill>
                  <a:schemeClr val="tx1"/>
                </a:solidFill>
              </a:rPr>
              <a:t>个工件、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800">
                <a:solidFill>
                  <a:schemeClr val="tx1"/>
                </a:solidFill>
              </a:rPr>
              <a:t>台机器问题。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2" name="Group 112">
            <a:extLst>
              <a:ext uri="{FF2B5EF4-FFF2-40B4-BE49-F238E27FC236}">
                <a16:creationId xmlns:a16="http://schemas.microsoft.com/office/drawing/2014/main" id="{D5882BC0-73CB-BADF-5641-A48161AA32B2}"/>
              </a:ext>
            </a:extLst>
          </p:cNvPr>
          <p:cNvGrpSpPr>
            <a:grpSpLocks/>
          </p:cNvGrpSpPr>
          <p:nvPr/>
        </p:nvGrpSpPr>
        <p:grpSpPr bwMode="auto">
          <a:xfrm>
            <a:off x="3352006" y="2362200"/>
            <a:ext cx="5562600" cy="3810000"/>
            <a:chOff x="1152" y="1488"/>
            <a:chExt cx="3504" cy="2400"/>
          </a:xfrm>
        </p:grpSpPr>
        <p:graphicFrame>
          <p:nvGraphicFramePr>
            <p:cNvPr id="54280" name="Object 0">
              <a:extLst>
                <a:ext uri="{FF2B5EF4-FFF2-40B4-BE49-F238E27FC236}">
                  <a16:creationId xmlns:a16="http://schemas.microsoft.com/office/drawing/2014/main" id="{131F3B3A-5691-04A9-1135-A372B33792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0" y="1920"/>
            <a:ext cx="15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26890" imgH="190335" progId="Equation.3">
                    <p:embed/>
                  </p:oleObj>
                </mc:Choice>
                <mc:Fallback>
                  <p:oleObj r:id="rId2" imgW="126890" imgH="190335" progId="Equation.3">
                    <p:embed/>
                    <p:pic>
                      <p:nvPicPr>
                        <p:cNvPr id="54280" name="Object 0">
                          <a:extLst>
                            <a:ext uri="{FF2B5EF4-FFF2-40B4-BE49-F238E27FC236}">
                              <a16:creationId xmlns:a16="http://schemas.microsoft.com/office/drawing/2014/main" id="{131F3B3A-5691-04A9-1135-A372B33792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1920"/>
                          <a:ext cx="15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4281" name="Group 111">
              <a:extLst>
                <a:ext uri="{FF2B5EF4-FFF2-40B4-BE49-F238E27FC236}">
                  <a16:creationId xmlns:a16="http://schemas.microsoft.com/office/drawing/2014/main" id="{BF49AFE9-5D18-15DB-64F0-395FBC1E80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488"/>
              <a:ext cx="3504" cy="2400"/>
              <a:chOff x="1152" y="1488"/>
              <a:chExt cx="3504" cy="2400"/>
            </a:xfrm>
          </p:grpSpPr>
          <p:graphicFrame>
            <p:nvGraphicFramePr>
              <p:cNvPr id="54282" name="Object 1">
                <a:extLst>
                  <a:ext uri="{FF2B5EF4-FFF2-40B4-BE49-F238E27FC236}">
                    <a16:creationId xmlns:a16="http://schemas.microsoft.com/office/drawing/2014/main" id="{6BCC0A0D-822A-7771-1831-85AEB28D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12" y="1872"/>
              <a:ext cx="255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4" imgW="177646" imgH="241091" progId="Equation.3">
                      <p:embed/>
                    </p:oleObj>
                  </mc:Choice>
                  <mc:Fallback>
                    <p:oleObj r:id="rId4" imgW="177646" imgH="241091" progId="Equation.3">
                      <p:embed/>
                      <p:pic>
                        <p:nvPicPr>
                          <p:cNvPr id="54282" name="Object 1">
                            <a:extLst>
                              <a:ext uri="{FF2B5EF4-FFF2-40B4-BE49-F238E27FC236}">
                                <a16:creationId xmlns:a16="http://schemas.microsoft.com/office/drawing/2014/main" id="{6BCC0A0D-822A-7771-1831-85AEB28DFF2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2" y="1872"/>
                            <a:ext cx="255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283" name="Object 2">
                <a:extLst>
                  <a:ext uri="{FF2B5EF4-FFF2-40B4-BE49-F238E27FC236}">
                    <a16:creationId xmlns:a16="http://schemas.microsoft.com/office/drawing/2014/main" id="{4F867F23-593C-65A6-B87E-F6DCA8B16DA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32" y="1872"/>
              <a:ext cx="268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6" imgW="190417" imgH="241195" progId="Equation.3">
                      <p:embed/>
                    </p:oleObj>
                  </mc:Choice>
                  <mc:Fallback>
                    <p:oleObj r:id="rId6" imgW="190417" imgH="241195" progId="Equation.3">
                      <p:embed/>
                      <p:pic>
                        <p:nvPicPr>
                          <p:cNvPr id="54283" name="Object 2">
                            <a:extLst>
                              <a:ext uri="{FF2B5EF4-FFF2-40B4-BE49-F238E27FC236}">
                                <a16:creationId xmlns:a16="http://schemas.microsoft.com/office/drawing/2014/main" id="{4F867F23-593C-65A6-B87E-F6DCA8B16DA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2" y="1872"/>
                            <a:ext cx="268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284" name="Object 3">
                <a:extLst>
                  <a:ext uri="{FF2B5EF4-FFF2-40B4-BE49-F238E27FC236}">
                    <a16:creationId xmlns:a16="http://schemas.microsoft.com/office/drawing/2014/main" id="{B92E8D10-ED20-6E36-938C-722C76236B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4" y="1872"/>
              <a:ext cx="269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8" imgW="190417" imgH="241195" progId="Equation.3">
                      <p:embed/>
                    </p:oleObj>
                  </mc:Choice>
                  <mc:Fallback>
                    <p:oleObj r:id="rId8" imgW="190417" imgH="241195" progId="Equation.3">
                      <p:embed/>
                      <p:pic>
                        <p:nvPicPr>
                          <p:cNvPr id="54284" name="Object 3">
                            <a:extLst>
                              <a:ext uri="{FF2B5EF4-FFF2-40B4-BE49-F238E27FC236}">
                                <a16:creationId xmlns:a16="http://schemas.microsoft.com/office/drawing/2014/main" id="{B92E8D10-ED20-6E36-938C-722C76236B6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1872"/>
                            <a:ext cx="269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285" name="Object 4">
                <a:extLst>
                  <a:ext uri="{FF2B5EF4-FFF2-40B4-BE49-F238E27FC236}">
                    <a16:creationId xmlns:a16="http://schemas.microsoft.com/office/drawing/2014/main" id="{B2AE4D0A-4634-2320-286D-252770955D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24" y="1872"/>
              <a:ext cx="269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0" imgW="190417" imgH="241195" progId="Equation.3">
                      <p:embed/>
                    </p:oleObj>
                  </mc:Choice>
                  <mc:Fallback>
                    <p:oleObj r:id="rId10" imgW="190417" imgH="241195" progId="Equation.3">
                      <p:embed/>
                      <p:pic>
                        <p:nvPicPr>
                          <p:cNvPr id="54285" name="Object 4">
                            <a:extLst>
                              <a:ext uri="{FF2B5EF4-FFF2-40B4-BE49-F238E27FC236}">
                                <a16:creationId xmlns:a16="http://schemas.microsoft.com/office/drawing/2014/main" id="{B2AE4D0A-4634-2320-286D-252770955D7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1872"/>
                            <a:ext cx="269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4286" name="Group 110">
                <a:extLst>
                  <a:ext uri="{FF2B5EF4-FFF2-40B4-BE49-F238E27FC236}">
                    <a16:creationId xmlns:a16="http://schemas.microsoft.com/office/drawing/2014/main" id="{004A772F-C979-FC44-3D41-C81926F118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2" y="1488"/>
                <a:ext cx="3504" cy="2400"/>
                <a:chOff x="1200" y="1488"/>
                <a:chExt cx="3504" cy="2400"/>
              </a:xfrm>
            </p:grpSpPr>
            <p:grpSp>
              <p:nvGrpSpPr>
                <p:cNvPr id="54287" name="Group 101">
                  <a:extLst>
                    <a:ext uri="{FF2B5EF4-FFF2-40B4-BE49-F238E27FC236}">
                      <a16:creationId xmlns:a16="http://schemas.microsoft.com/office/drawing/2014/main" id="{5A5FAFE6-CF46-4951-7B49-ECAE2BF5E1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00" y="1872"/>
                  <a:ext cx="3504" cy="2016"/>
                  <a:chOff x="-3" y="-3"/>
                  <a:chExt cx="2578" cy="2310"/>
                </a:xfrm>
              </p:grpSpPr>
              <p:grpSp>
                <p:nvGrpSpPr>
                  <p:cNvPr id="54289" name="Group 99">
                    <a:extLst>
                      <a:ext uri="{FF2B5EF4-FFF2-40B4-BE49-F238E27FC236}">
                        <a16:creationId xmlns:a16="http://schemas.microsoft.com/office/drawing/2014/main" id="{2255C23B-51C1-BCC8-5D0F-53F97877995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572" cy="2304"/>
                    <a:chOff x="0" y="0"/>
                    <a:chExt cx="2572" cy="2304"/>
                  </a:xfrm>
                </p:grpSpPr>
                <p:grpSp>
                  <p:nvGrpSpPr>
                    <p:cNvPr id="54291" name="Group 40">
                      <a:extLst>
                        <a:ext uri="{FF2B5EF4-FFF2-40B4-BE49-F238E27FC236}">
                          <a16:creationId xmlns:a16="http://schemas.microsoft.com/office/drawing/2014/main" id="{A8A910F3-1170-4AF1-6546-32E32191E36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78" cy="384"/>
                      <a:chOff x="0" y="0"/>
                      <a:chExt cx="478" cy="384"/>
                    </a:xfrm>
                  </p:grpSpPr>
                  <p:sp>
                    <p:nvSpPr>
                      <p:cNvPr id="54379" name="Rectangle 9">
                        <a:extLst>
                          <a:ext uri="{FF2B5EF4-FFF2-40B4-BE49-F238E27FC236}">
                            <a16:creationId xmlns:a16="http://schemas.microsoft.com/office/drawing/2014/main" id="{13B3F487-04A1-D289-F465-74762AACFB7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" y="0"/>
                        <a:ext cx="39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zh-CN" altLang="en-US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工件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80" name="Rectangle 39">
                        <a:extLst>
                          <a:ext uri="{FF2B5EF4-FFF2-40B4-BE49-F238E27FC236}">
                            <a16:creationId xmlns:a16="http://schemas.microsoft.com/office/drawing/2014/main" id="{D9B7F097-07A6-F6D3-115F-45B91875602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47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292" name="Group 42">
                      <a:extLst>
                        <a:ext uri="{FF2B5EF4-FFF2-40B4-BE49-F238E27FC236}">
                          <a16:creationId xmlns:a16="http://schemas.microsoft.com/office/drawing/2014/main" id="{85B3F285-CA69-B792-1540-50E6122D634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8" y="0"/>
                      <a:ext cx="540" cy="384"/>
                      <a:chOff x="478" y="0"/>
                      <a:chExt cx="540" cy="384"/>
                    </a:xfrm>
                  </p:grpSpPr>
                  <p:sp>
                    <p:nvSpPr>
                      <p:cNvPr id="54377" name="Rectangle 10">
                        <a:extLst>
                          <a:ext uri="{FF2B5EF4-FFF2-40B4-BE49-F238E27FC236}">
                            <a16:creationId xmlns:a16="http://schemas.microsoft.com/office/drawing/2014/main" id="{BE22FCC6-E140-95C8-0498-33136C5A40BE}"/>
                          </a:ext>
                        </a:extLst>
                      </p:cNvPr>
                      <p:cNvSpPr>
                        <a:spLocks noChangeArrowheads="1" noTextEdit="1"/>
                      </p:cNvSpPr>
                      <p:nvPr/>
                    </p:nvSpPr>
                    <p:spPr bwMode="auto">
                      <a:xfrm>
                        <a:off x="521" y="0"/>
                        <a:ext cx="454" cy="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4378" name="Rectangle 41">
                        <a:extLst>
                          <a:ext uri="{FF2B5EF4-FFF2-40B4-BE49-F238E27FC236}">
                            <a16:creationId xmlns:a16="http://schemas.microsoft.com/office/drawing/2014/main" id="{15948C78-DFA4-4EEC-FB18-80E403B783E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8" y="0"/>
                        <a:ext cx="540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293" name="Group 44">
                      <a:extLst>
                        <a:ext uri="{FF2B5EF4-FFF2-40B4-BE49-F238E27FC236}">
                          <a16:creationId xmlns:a16="http://schemas.microsoft.com/office/drawing/2014/main" id="{4E8C61A0-2644-EFBA-65DD-DD13B462966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18" y="0"/>
                      <a:ext cx="518" cy="384"/>
                      <a:chOff x="1018" y="0"/>
                      <a:chExt cx="518" cy="384"/>
                    </a:xfrm>
                  </p:grpSpPr>
                  <p:sp>
                    <p:nvSpPr>
                      <p:cNvPr id="54375" name="Rectangle 11">
                        <a:extLst>
                          <a:ext uri="{FF2B5EF4-FFF2-40B4-BE49-F238E27FC236}">
                            <a16:creationId xmlns:a16="http://schemas.microsoft.com/office/drawing/2014/main" id="{CA92F262-983C-3FB5-F425-4A790DDEEDE8}"/>
                          </a:ext>
                        </a:extLst>
                      </p:cNvPr>
                      <p:cNvSpPr>
                        <a:spLocks noChangeArrowheads="1" noTextEdit="1"/>
                      </p:cNvSpPr>
                      <p:nvPr/>
                    </p:nvSpPr>
                    <p:spPr bwMode="auto">
                      <a:xfrm>
                        <a:off x="1061" y="0"/>
                        <a:ext cx="432" cy="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4376" name="Rectangle 43">
                        <a:extLst>
                          <a:ext uri="{FF2B5EF4-FFF2-40B4-BE49-F238E27FC236}">
                            <a16:creationId xmlns:a16="http://schemas.microsoft.com/office/drawing/2014/main" id="{C2A50F09-7E41-37D8-F5F4-76EF5E72AF2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18" y="0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294" name="Group 46">
                      <a:extLst>
                        <a:ext uri="{FF2B5EF4-FFF2-40B4-BE49-F238E27FC236}">
                          <a16:creationId xmlns:a16="http://schemas.microsoft.com/office/drawing/2014/main" id="{0C0B291F-12C9-353C-1626-49AEF328E7D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36" y="0"/>
                      <a:ext cx="518" cy="384"/>
                      <a:chOff x="1536" y="0"/>
                      <a:chExt cx="518" cy="384"/>
                    </a:xfrm>
                  </p:grpSpPr>
                  <p:sp>
                    <p:nvSpPr>
                      <p:cNvPr id="54373" name="Rectangle 12">
                        <a:extLst>
                          <a:ext uri="{FF2B5EF4-FFF2-40B4-BE49-F238E27FC236}">
                            <a16:creationId xmlns:a16="http://schemas.microsoft.com/office/drawing/2014/main" id="{4D8E18B8-24AE-F2FF-ECF0-8324631F8DB4}"/>
                          </a:ext>
                        </a:extLst>
                      </p:cNvPr>
                      <p:cNvSpPr>
                        <a:spLocks noChangeArrowheads="1" noTextEdit="1"/>
                      </p:cNvSpPr>
                      <p:nvPr/>
                    </p:nvSpPr>
                    <p:spPr bwMode="auto">
                      <a:xfrm>
                        <a:off x="1579" y="0"/>
                        <a:ext cx="432" cy="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4374" name="Rectangle 45">
                        <a:extLst>
                          <a:ext uri="{FF2B5EF4-FFF2-40B4-BE49-F238E27FC236}">
                            <a16:creationId xmlns:a16="http://schemas.microsoft.com/office/drawing/2014/main" id="{E0EDDE03-5411-EEA3-F311-F0891BEBF8B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36" y="0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295" name="Group 48">
                      <a:extLst>
                        <a:ext uri="{FF2B5EF4-FFF2-40B4-BE49-F238E27FC236}">
                          <a16:creationId xmlns:a16="http://schemas.microsoft.com/office/drawing/2014/main" id="{C0FA216D-82D4-FE1C-AD5B-C58845E2679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54" y="0"/>
                      <a:ext cx="518" cy="384"/>
                      <a:chOff x="2054" y="0"/>
                      <a:chExt cx="518" cy="384"/>
                    </a:xfrm>
                  </p:grpSpPr>
                  <p:sp>
                    <p:nvSpPr>
                      <p:cNvPr id="54371" name="Rectangle 13">
                        <a:extLst>
                          <a:ext uri="{FF2B5EF4-FFF2-40B4-BE49-F238E27FC236}">
                            <a16:creationId xmlns:a16="http://schemas.microsoft.com/office/drawing/2014/main" id="{6CE465F1-6894-7E5E-2522-9CF363B6A0A5}"/>
                          </a:ext>
                        </a:extLst>
                      </p:cNvPr>
                      <p:cNvSpPr>
                        <a:spLocks noChangeArrowheads="1" noTextEdit="1"/>
                      </p:cNvSpPr>
                      <p:nvPr/>
                    </p:nvSpPr>
                    <p:spPr bwMode="auto">
                      <a:xfrm>
                        <a:off x="2097" y="0"/>
                        <a:ext cx="432" cy="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4372" name="Rectangle 47">
                        <a:extLst>
                          <a:ext uri="{FF2B5EF4-FFF2-40B4-BE49-F238E27FC236}">
                            <a16:creationId xmlns:a16="http://schemas.microsoft.com/office/drawing/2014/main" id="{936D6418-4642-9230-42A3-C01B6A1B638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54" y="0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296" name="Group 50">
                      <a:extLst>
                        <a:ext uri="{FF2B5EF4-FFF2-40B4-BE49-F238E27FC236}">
                          <a16:creationId xmlns:a16="http://schemas.microsoft.com/office/drawing/2014/main" id="{8E786932-2EF2-10F9-7611-54083A80430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384"/>
                      <a:ext cx="478" cy="384"/>
                      <a:chOff x="0" y="384"/>
                      <a:chExt cx="478" cy="384"/>
                    </a:xfrm>
                  </p:grpSpPr>
                  <p:sp>
                    <p:nvSpPr>
                      <p:cNvPr id="54369" name="Rectangle 14">
                        <a:extLst>
                          <a:ext uri="{FF2B5EF4-FFF2-40B4-BE49-F238E27FC236}">
                            <a16:creationId xmlns:a16="http://schemas.microsoft.com/office/drawing/2014/main" id="{FC6B568A-BBB2-94DA-0651-38AFED89348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" y="384"/>
                        <a:ext cx="39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1</a:t>
                        </a:r>
                      </a:p>
                      <a:p>
                        <a:pPr algn="ctr"/>
                        <a:endParaRPr kumimoji="1" lang="en-US" altLang="zh-CN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70" name="Rectangle 49">
                        <a:extLst>
                          <a:ext uri="{FF2B5EF4-FFF2-40B4-BE49-F238E27FC236}">
                            <a16:creationId xmlns:a16="http://schemas.microsoft.com/office/drawing/2014/main" id="{E42040D5-C45C-2E62-C386-7670AAEA1F1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384"/>
                        <a:ext cx="47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297" name="Group 52">
                      <a:extLst>
                        <a:ext uri="{FF2B5EF4-FFF2-40B4-BE49-F238E27FC236}">
                          <a16:creationId xmlns:a16="http://schemas.microsoft.com/office/drawing/2014/main" id="{BED76071-672F-109B-9A09-EFCB0FE1355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8" y="384"/>
                      <a:ext cx="540" cy="384"/>
                      <a:chOff x="478" y="384"/>
                      <a:chExt cx="540" cy="384"/>
                    </a:xfrm>
                  </p:grpSpPr>
                  <p:sp>
                    <p:nvSpPr>
                      <p:cNvPr id="54367" name="Rectangle 15">
                        <a:extLst>
                          <a:ext uri="{FF2B5EF4-FFF2-40B4-BE49-F238E27FC236}">
                            <a16:creationId xmlns:a16="http://schemas.microsoft.com/office/drawing/2014/main" id="{9718321D-941A-9BE1-0912-D1E6A63C9A4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1" y="384"/>
                        <a:ext cx="454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31</a:t>
                        </a:r>
                      </a:p>
                      <a:p>
                        <a:pPr algn="ctr"/>
                        <a:endParaRPr kumimoji="1" lang="en-US" altLang="zh-CN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68" name="Rectangle 51">
                        <a:extLst>
                          <a:ext uri="{FF2B5EF4-FFF2-40B4-BE49-F238E27FC236}">
                            <a16:creationId xmlns:a16="http://schemas.microsoft.com/office/drawing/2014/main" id="{DAC1B4C2-F1D6-B691-B237-42F9BA7F1E8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8" y="384"/>
                        <a:ext cx="540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298" name="Group 54">
                      <a:extLst>
                        <a:ext uri="{FF2B5EF4-FFF2-40B4-BE49-F238E27FC236}">
                          <a16:creationId xmlns:a16="http://schemas.microsoft.com/office/drawing/2014/main" id="{1ADA648C-F753-AA0E-6D4E-49594AE943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18" y="384"/>
                      <a:ext cx="518" cy="384"/>
                      <a:chOff x="1018" y="384"/>
                      <a:chExt cx="518" cy="384"/>
                    </a:xfrm>
                  </p:grpSpPr>
                  <p:sp>
                    <p:nvSpPr>
                      <p:cNvPr id="54365" name="Rectangle 16">
                        <a:extLst>
                          <a:ext uri="{FF2B5EF4-FFF2-40B4-BE49-F238E27FC236}">
                            <a16:creationId xmlns:a16="http://schemas.microsoft.com/office/drawing/2014/main" id="{D73282A7-D6E7-E265-B6C9-57FDDBA1557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61" y="384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41</a:t>
                        </a:r>
                      </a:p>
                      <a:p>
                        <a:pPr algn="ctr"/>
                        <a:endParaRPr kumimoji="1" lang="en-US" altLang="zh-CN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66" name="Rectangle 53">
                        <a:extLst>
                          <a:ext uri="{FF2B5EF4-FFF2-40B4-BE49-F238E27FC236}">
                            <a16:creationId xmlns:a16="http://schemas.microsoft.com/office/drawing/2014/main" id="{9E9B4A81-CF3B-8DBC-5661-2AD11978506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18" y="384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299" name="Group 56">
                      <a:extLst>
                        <a:ext uri="{FF2B5EF4-FFF2-40B4-BE49-F238E27FC236}">
                          <a16:creationId xmlns:a16="http://schemas.microsoft.com/office/drawing/2014/main" id="{A8486E90-E6DA-8279-0093-C85733DDFE9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36" y="384"/>
                      <a:ext cx="518" cy="384"/>
                      <a:chOff x="1536" y="384"/>
                      <a:chExt cx="518" cy="384"/>
                    </a:xfrm>
                  </p:grpSpPr>
                  <p:sp>
                    <p:nvSpPr>
                      <p:cNvPr id="54363" name="Rectangle 17">
                        <a:extLst>
                          <a:ext uri="{FF2B5EF4-FFF2-40B4-BE49-F238E27FC236}">
                            <a16:creationId xmlns:a16="http://schemas.microsoft.com/office/drawing/2014/main" id="{178D552D-6029-80D9-D07C-9EEEE36C95F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384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25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64" name="Rectangle 55">
                        <a:extLst>
                          <a:ext uri="{FF2B5EF4-FFF2-40B4-BE49-F238E27FC236}">
                            <a16:creationId xmlns:a16="http://schemas.microsoft.com/office/drawing/2014/main" id="{159D5309-26C2-7285-8D8D-7CA1FA23B3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36" y="384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00" name="Group 58">
                      <a:extLst>
                        <a:ext uri="{FF2B5EF4-FFF2-40B4-BE49-F238E27FC236}">
                          <a16:creationId xmlns:a16="http://schemas.microsoft.com/office/drawing/2014/main" id="{16B72891-5645-90F7-F9A7-DB01FDE7D27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54" y="384"/>
                      <a:ext cx="518" cy="384"/>
                      <a:chOff x="2054" y="384"/>
                      <a:chExt cx="518" cy="384"/>
                    </a:xfrm>
                  </p:grpSpPr>
                  <p:sp>
                    <p:nvSpPr>
                      <p:cNvPr id="54361" name="Rectangle 18">
                        <a:extLst>
                          <a:ext uri="{FF2B5EF4-FFF2-40B4-BE49-F238E27FC236}">
                            <a16:creationId xmlns:a16="http://schemas.microsoft.com/office/drawing/2014/main" id="{76C5D5CD-A8B4-43D3-E431-7E994537612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97" y="384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30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62" name="Rectangle 57">
                        <a:extLst>
                          <a:ext uri="{FF2B5EF4-FFF2-40B4-BE49-F238E27FC236}">
                            <a16:creationId xmlns:a16="http://schemas.microsoft.com/office/drawing/2014/main" id="{C662E79B-390B-F648-8B63-5BDF3D3B17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54" y="384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01" name="Group 60">
                      <a:extLst>
                        <a:ext uri="{FF2B5EF4-FFF2-40B4-BE49-F238E27FC236}">
                          <a16:creationId xmlns:a16="http://schemas.microsoft.com/office/drawing/2014/main" id="{5AB29319-CCE5-78F5-38A3-248CA6AFDF6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768"/>
                      <a:ext cx="478" cy="384"/>
                      <a:chOff x="0" y="768"/>
                      <a:chExt cx="478" cy="384"/>
                    </a:xfrm>
                  </p:grpSpPr>
                  <p:sp>
                    <p:nvSpPr>
                      <p:cNvPr id="54359" name="Rectangle 19">
                        <a:extLst>
                          <a:ext uri="{FF2B5EF4-FFF2-40B4-BE49-F238E27FC236}">
                            <a16:creationId xmlns:a16="http://schemas.microsoft.com/office/drawing/2014/main" id="{AD50E994-B24C-12A2-7CB4-C7A9125DF61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" y="768"/>
                        <a:ext cx="39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2</a:t>
                        </a:r>
                      </a:p>
                      <a:p>
                        <a:pPr algn="ctr"/>
                        <a:endParaRPr kumimoji="1" lang="en-US" altLang="zh-CN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60" name="Rectangle 59">
                        <a:extLst>
                          <a:ext uri="{FF2B5EF4-FFF2-40B4-BE49-F238E27FC236}">
                            <a16:creationId xmlns:a16="http://schemas.microsoft.com/office/drawing/2014/main" id="{2CBCF4B5-A088-582E-B149-5D52E9845B7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768"/>
                        <a:ext cx="47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02" name="Group 62">
                      <a:extLst>
                        <a:ext uri="{FF2B5EF4-FFF2-40B4-BE49-F238E27FC236}">
                          <a16:creationId xmlns:a16="http://schemas.microsoft.com/office/drawing/2014/main" id="{A95DB3B7-41DC-BA6C-7A4C-CE41C11BC39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8" y="768"/>
                      <a:ext cx="540" cy="384"/>
                      <a:chOff x="478" y="768"/>
                      <a:chExt cx="540" cy="384"/>
                    </a:xfrm>
                  </p:grpSpPr>
                  <p:sp>
                    <p:nvSpPr>
                      <p:cNvPr id="54357" name="Rectangle 20">
                        <a:extLst>
                          <a:ext uri="{FF2B5EF4-FFF2-40B4-BE49-F238E27FC236}">
                            <a16:creationId xmlns:a16="http://schemas.microsoft.com/office/drawing/2014/main" id="{1B8AB93C-1777-ACBD-4199-CAFA51115DA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1" y="768"/>
                        <a:ext cx="454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19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58" name="Rectangle 61">
                        <a:extLst>
                          <a:ext uri="{FF2B5EF4-FFF2-40B4-BE49-F238E27FC236}">
                            <a16:creationId xmlns:a16="http://schemas.microsoft.com/office/drawing/2014/main" id="{59683C37-CCA5-FA6C-9BF1-A98413AFEDC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8" y="768"/>
                        <a:ext cx="540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03" name="Group 64">
                      <a:extLst>
                        <a:ext uri="{FF2B5EF4-FFF2-40B4-BE49-F238E27FC236}">
                          <a16:creationId xmlns:a16="http://schemas.microsoft.com/office/drawing/2014/main" id="{70807CEE-961B-3DDF-9251-A88D23CA9F2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18" y="768"/>
                      <a:ext cx="518" cy="384"/>
                      <a:chOff x="1018" y="768"/>
                      <a:chExt cx="518" cy="384"/>
                    </a:xfrm>
                  </p:grpSpPr>
                  <p:sp>
                    <p:nvSpPr>
                      <p:cNvPr id="54355" name="Rectangle 21">
                        <a:extLst>
                          <a:ext uri="{FF2B5EF4-FFF2-40B4-BE49-F238E27FC236}">
                            <a16:creationId xmlns:a16="http://schemas.microsoft.com/office/drawing/2014/main" id="{019617B8-C63C-C02A-1C43-97E1AE202C3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61" y="768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55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56" name="Rectangle 63">
                        <a:extLst>
                          <a:ext uri="{FF2B5EF4-FFF2-40B4-BE49-F238E27FC236}">
                            <a16:creationId xmlns:a16="http://schemas.microsoft.com/office/drawing/2014/main" id="{D7649D63-B388-9414-A96F-0DA8A7F1181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18" y="768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04" name="Group 66">
                      <a:extLst>
                        <a:ext uri="{FF2B5EF4-FFF2-40B4-BE49-F238E27FC236}">
                          <a16:creationId xmlns:a16="http://schemas.microsoft.com/office/drawing/2014/main" id="{D82AA479-6E1A-B60C-E766-0402F9F974F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36" y="768"/>
                      <a:ext cx="518" cy="384"/>
                      <a:chOff x="1536" y="768"/>
                      <a:chExt cx="518" cy="384"/>
                    </a:xfrm>
                  </p:grpSpPr>
                  <p:sp>
                    <p:nvSpPr>
                      <p:cNvPr id="54353" name="Rectangle 22">
                        <a:extLst>
                          <a:ext uri="{FF2B5EF4-FFF2-40B4-BE49-F238E27FC236}">
                            <a16:creationId xmlns:a16="http://schemas.microsoft.com/office/drawing/2014/main" id="{134403F7-8667-74AF-C4B1-3F9762F0548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768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3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54" name="Rectangle 65">
                        <a:extLst>
                          <a:ext uri="{FF2B5EF4-FFF2-40B4-BE49-F238E27FC236}">
                            <a16:creationId xmlns:a16="http://schemas.microsoft.com/office/drawing/2014/main" id="{658C4560-4F7D-0A31-B151-0023762FFF6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36" y="768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05" name="Group 68">
                      <a:extLst>
                        <a:ext uri="{FF2B5EF4-FFF2-40B4-BE49-F238E27FC236}">
                          <a16:creationId xmlns:a16="http://schemas.microsoft.com/office/drawing/2014/main" id="{1EAF810B-F861-9A52-9FE2-0A5FC52197C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54" y="768"/>
                      <a:ext cx="518" cy="384"/>
                      <a:chOff x="2054" y="768"/>
                      <a:chExt cx="518" cy="384"/>
                    </a:xfrm>
                  </p:grpSpPr>
                  <p:sp>
                    <p:nvSpPr>
                      <p:cNvPr id="54351" name="Rectangle 23">
                        <a:extLst>
                          <a:ext uri="{FF2B5EF4-FFF2-40B4-BE49-F238E27FC236}">
                            <a16:creationId xmlns:a16="http://schemas.microsoft.com/office/drawing/2014/main" id="{1DBECECB-5CDC-E467-52B2-F9446110C9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97" y="768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34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52" name="Rectangle 67">
                        <a:extLst>
                          <a:ext uri="{FF2B5EF4-FFF2-40B4-BE49-F238E27FC236}">
                            <a16:creationId xmlns:a16="http://schemas.microsoft.com/office/drawing/2014/main" id="{58F824C5-E53E-12B6-8E4F-A43AD2A259F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54" y="768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06" name="Group 70">
                      <a:extLst>
                        <a:ext uri="{FF2B5EF4-FFF2-40B4-BE49-F238E27FC236}">
                          <a16:creationId xmlns:a16="http://schemas.microsoft.com/office/drawing/2014/main" id="{A2A35A5E-C082-0D0F-1525-DA261135980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1152"/>
                      <a:ext cx="478" cy="384"/>
                      <a:chOff x="0" y="1152"/>
                      <a:chExt cx="478" cy="384"/>
                    </a:xfrm>
                  </p:grpSpPr>
                  <p:sp>
                    <p:nvSpPr>
                      <p:cNvPr id="54349" name="Rectangle 24">
                        <a:extLst>
                          <a:ext uri="{FF2B5EF4-FFF2-40B4-BE49-F238E27FC236}">
                            <a16:creationId xmlns:a16="http://schemas.microsoft.com/office/drawing/2014/main" id="{768B3756-6465-D3A3-0EC1-B4AFF930977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" y="1152"/>
                        <a:ext cx="39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3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50" name="Rectangle 69">
                        <a:extLst>
                          <a:ext uri="{FF2B5EF4-FFF2-40B4-BE49-F238E27FC236}">
                            <a16:creationId xmlns:a16="http://schemas.microsoft.com/office/drawing/2014/main" id="{599A5A95-146A-6AB9-1BCE-5DD90660506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152"/>
                        <a:ext cx="47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07" name="Group 72">
                      <a:extLst>
                        <a:ext uri="{FF2B5EF4-FFF2-40B4-BE49-F238E27FC236}">
                          <a16:creationId xmlns:a16="http://schemas.microsoft.com/office/drawing/2014/main" id="{E33B0F44-264C-2AE7-B776-45620823724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8" y="1152"/>
                      <a:ext cx="540" cy="384"/>
                      <a:chOff x="478" y="1152"/>
                      <a:chExt cx="540" cy="384"/>
                    </a:xfrm>
                  </p:grpSpPr>
                  <p:sp>
                    <p:nvSpPr>
                      <p:cNvPr id="54347" name="Rectangle 25">
                        <a:extLst>
                          <a:ext uri="{FF2B5EF4-FFF2-40B4-BE49-F238E27FC236}">
                            <a16:creationId xmlns:a16="http://schemas.microsoft.com/office/drawing/2014/main" id="{873621C2-0AEC-BF65-EB04-3BB9DE1F76A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1" y="1152"/>
                        <a:ext cx="454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23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48" name="Rectangle 71">
                        <a:extLst>
                          <a:ext uri="{FF2B5EF4-FFF2-40B4-BE49-F238E27FC236}">
                            <a16:creationId xmlns:a16="http://schemas.microsoft.com/office/drawing/2014/main" id="{8C8AA596-1AAF-44AF-55D2-6B4B44C0BC3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8" y="1152"/>
                        <a:ext cx="540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08" name="Group 74">
                      <a:extLst>
                        <a:ext uri="{FF2B5EF4-FFF2-40B4-BE49-F238E27FC236}">
                          <a16:creationId xmlns:a16="http://schemas.microsoft.com/office/drawing/2014/main" id="{CAF92E82-3BEF-A244-4619-16ECCF7DCDB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18" y="1152"/>
                      <a:ext cx="518" cy="384"/>
                      <a:chOff x="1018" y="1152"/>
                      <a:chExt cx="518" cy="384"/>
                    </a:xfrm>
                  </p:grpSpPr>
                  <p:sp>
                    <p:nvSpPr>
                      <p:cNvPr id="54345" name="Rectangle 26">
                        <a:extLst>
                          <a:ext uri="{FF2B5EF4-FFF2-40B4-BE49-F238E27FC236}">
                            <a16:creationId xmlns:a16="http://schemas.microsoft.com/office/drawing/2014/main" id="{AC102B96-3416-68B1-1C72-93C7312D9C7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61" y="1152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42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46" name="Rectangle 73">
                        <a:extLst>
                          <a:ext uri="{FF2B5EF4-FFF2-40B4-BE49-F238E27FC236}">
                            <a16:creationId xmlns:a16="http://schemas.microsoft.com/office/drawing/2014/main" id="{9BBEAB40-6297-B51C-E618-C78AB03EB66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18" y="1152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09" name="Group 76">
                      <a:extLst>
                        <a:ext uri="{FF2B5EF4-FFF2-40B4-BE49-F238E27FC236}">
                          <a16:creationId xmlns:a16="http://schemas.microsoft.com/office/drawing/2014/main" id="{13082C08-690E-0D5C-DF2F-6FEC07171CA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36" y="1152"/>
                      <a:ext cx="518" cy="384"/>
                      <a:chOff x="1536" y="1152"/>
                      <a:chExt cx="518" cy="384"/>
                    </a:xfrm>
                  </p:grpSpPr>
                  <p:sp>
                    <p:nvSpPr>
                      <p:cNvPr id="54343" name="Rectangle 27">
                        <a:extLst>
                          <a:ext uri="{FF2B5EF4-FFF2-40B4-BE49-F238E27FC236}">
                            <a16:creationId xmlns:a16="http://schemas.microsoft.com/office/drawing/2014/main" id="{55E9624F-96D1-D5C3-3A45-738316F3827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152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27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44" name="Rectangle 75">
                        <a:extLst>
                          <a:ext uri="{FF2B5EF4-FFF2-40B4-BE49-F238E27FC236}">
                            <a16:creationId xmlns:a16="http://schemas.microsoft.com/office/drawing/2014/main" id="{2A48BB62-1589-CA08-3E94-0AB36813B63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36" y="1152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10" name="Group 78">
                      <a:extLst>
                        <a:ext uri="{FF2B5EF4-FFF2-40B4-BE49-F238E27FC236}">
                          <a16:creationId xmlns:a16="http://schemas.microsoft.com/office/drawing/2014/main" id="{97B7BDBA-EC9C-97F0-F119-E3C9267E9B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54" y="1152"/>
                      <a:ext cx="518" cy="384"/>
                      <a:chOff x="2054" y="1152"/>
                      <a:chExt cx="518" cy="384"/>
                    </a:xfrm>
                  </p:grpSpPr>
                  <p:sp>
                    <p:nvSpPr>
                      <p:cNvPr id="54341" name="Rectangle 28">
                        <a:extLst>
                          <a:ext uri="{FF2B5EF4-FFF2-40B4-BE49-F238E27FC236}">
                            <a16:creationId xmlns:a16="http://schemas.microsoft.com/office/drawing/2014/main" id="{949EBAE6-F9B2-57CC-5C4E-97FF15A574F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97" y="1152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6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42" name="Rectangle 77">
                        <a:extLst>
                          <a:ext uri="{FF2B5EF4-FFF2-40B4-BE49-F238E27FC236}">
                            <a16:creationId xmlns:a16="http://schemas.microsoft.com/office/drawing/2014/main" id="{B79229B8-BB24-4670-34B0-17C97563597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54" y="1152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11" name="Group 80">
                      <a:extLst>
                        <a:ext uri="{FF2B5EF4-FFF2-40B4-BE49-F238E27FC236}">
                          <a16:creationId xmlns:a16="http://schemas.microsoft.com/office/drawing/2014/main" id="{FDA45E93-7209-2D94-1F12-082262C6D3C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1536"/>
                      <a:ext cx="478" cy="384"/>
                      <a:chOff x="0" y="1536"/>
                      <a:chExt cx="478" cy="384"/>
                    </a:xfrm>
                  </p:grpSpPr>
                  <p:sp>
                    <p:nvSpPr>
                      <p:cNvPr id="54339" name="Rectangle 29">
                        <a:extLst>
                          <a:ext uri="{FF2B5EF4-FFF2-40B4-BE49-F238E27FC236}">
                            <a16:creationId xmlns:a16="http://schemas.microsoft.com/office/drawing/2014/main" id="{E6AD4147-E3C4-7411-4993-405534EFB31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" y="1536"/>
                        <a:ext cx="39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4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40" name="Rectangle 79">
                        <a:extLst>
                          <a:ext uri="{FF2B5EF4-FFF2-40B4-BE49-F238E27FC236}">
                            <a16:creationId xmlns:a16="http://schemas.microsoft.com/office/drawing/2014/main" id="{A4DEE3DA-1626-9940-CA3D-D6C72C5547C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536"/>
                        <a:ext cx="47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12" name="Group 82">
                      <a:extLst>
                        <a:ext uri="{FF2B5EF4-FFF2-40B4-BE49-F238E27FC236}">
                          <a16:creationId xmlns:a16="http://schemas.microsoft.com/office/drawing/2014/main" id="{89F6BFB1-B0CC-FF6D-2E9C-E54410F6987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8" y="1536"/>
                      <a:ext cx="540" cy="384"/>
                      <a:chOff x="478" y="1536"/>
                      <a:chExt cx="540" cy="384"/>
                    </a:xfrm>
                  </p:grpSpPr>
                  <p:sp>
                    <p:nvSpPr>
                      <p:cNvPr id="54337" name="Rectangle 30">
                        <a:extLst>
                          <a:ext uri="{FF2B5EF4-FFF2-40B4-BE49-F238E27FC236}">
                            <a16:creationId xmlns:a16="http://schemas.microsoft.com/office/drawing/2014/main" id="{397C11F3-95D1-4AE1-2309-A8A84D79E9E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1" y="1536"/>
                        <a:ext cx="454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13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38" name="Rectangle 81">
                        <a:extLst>
                          <a:ext uri="{FF2B5EF4-FFF2-40B4-BE49-F238E27FC236}">
                            <a16:creationId xmlns:a16="http://schemas.microsoft.com/office/drawing/2014/main" id="{4308579B-B7B9-87EC-21C4-1A2FE6C52B3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8" y="1536"/>
                        <a:ext cx="540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13" name="Group 84">
                      <a:extLst>
                        <a:ext uri="{FF2B5EF4-FFF2-40B4-BE49-F238E27FC236}">
                          <a16:creationId xmlns:a16="http://schemas.microsoft.com/office/drawing/2014/main" id="{CAAAA3BA-A84F-4CA5-9E32-A90E6BC8814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18" y="1536"/>
                      <a:ext cx="518" cy="384"/>
                      <a:chOff x="1018" y="1536"/>
                      <a:chExt cx="518" cy="384"/>
                    </a:xfrm>
                  </p:grpSpPr>
                  <p:sp>
                    <p:nvSpPr>
                      <p:cNvPr id="54335" name="Rectangle 31">
                        <a:extLst>
                          <a:ext uri="{FF2B5EF4-FFF2-40B4-BE49-F238E27FC236}">
                            <a16:creationId xmlns:a16="http://schemas.microsoft.com/office/drawing/2014/main" id="{4EBE771D-28F4-A3D7-4C1A-1B420AB4599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61" y="1536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22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36" name="Rectangle 83">
                        <a:extLst>
                          <a:ext uri="{FF2B5EF4-FFF2-40B4-BE49-F238E27FC236}">
                            <a16:creationId xmlns:a16="http://schemas.microsoft.com/office/drawing/2014/main" id="{4B5C01ED-B704-7B73-DE6A-DEF33236D8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18" y="1536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14" name="Group 86">
                      <a:extLst>
                        <a:ext uri="{FF2B5EF4-FFF2-40B4-BE49-F238E27FC236}">
                          <a16:creationId xmlns:a16="http://schemas.microsoft.com/office/drawing/2014/main" id="{B8E3E182-4695-F4EA-D22E-C0B5CB9F955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36" y="1536"/>
                      <a:ext cx="518" cy="384"/>
                      <a:chOff x="1536" y="1536"/>
                      <a:chExt cx="518" cy="384"/>
                    </a:xfrm>
                  </p:grpSpPr>
                  <p:sp>
                    <p:nvSpPr>
                      <p:cNvPr id="54333" name="Rectangle 32">
                        <a:extLst>
                          <a:ext uri="{FF2B5EF4-FFF2-40B4-BE49-F238E27FC236}">
                            <a16:creationId xmlns:a16="http://schemas.microsoft.com/office/drawing/2014/main" id="{580EC4A9-734C-84D2-BE91-385BCC54263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536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14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34" name="Rectangle 85">
                        <a:extLst>
                          <a:ext uri="{FF2B5EF4-FFF2-40B4-BE49-F238E27FC236}">
                            <a16:creationId xmlns:a16="http://schemas.microsoft.com/office/drawing/2014/main" id="{BE0BFA33-4550-5A65-FED8-4E8A158F160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36" y="1536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15" name="Group 88">
                      <a:extLst>
                        <a:ext uri="{FF2B5EF4-FFF2-40B4-BE49-F238E27FC236}">
                          <a16:creationId xmlns:a16="http://schemas.microsoft.com/office/drawing/2014/main" id="{D27250CF-729D-AC69-7512-BE686075637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54" y="1536"/>
                      <a:ext cx="518" cy="384"/>
                      <a:chOff x="2054" y="1536"/>
                      <a:chExt cx="518" cy="384"/>
                    </a:xfrm>
                  </p:grpSpPr>
                  <p:sp>
                    <p:nvSpPr>
                      <p:cNvPr id="54331" name="Rectangle 33">
                        <a:extLst>
                          <a:ext uri="{FF2B5EF4-FFF2-40B4-BE49-F238E27FC236}">
                            <a16:creationId xmlns:a16="http://schemas.microsoft.com/office/drawing/2014/main" id="{6AC11820-970D-C2C1-215B-3D5C045EC7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97" y="1536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13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32" name="Rectangle 87">
                        <a:extLst>
                          <a:ext uri="{FF2B5EF4-FFF2-40B4-BE49-F238E27FC236}">
                            <a16:creationId xmlns:a16="http://schemas.microsoft.com/office/drawing/2014/main" id="{7E1FE51F-F484-4A15-6F7D-FF512E09DEF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54" y="1536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16" name="Group 90">
                      <a:extLst>
                        <a:ext uri="{FF2B5EF4-FFF2-40B4-BE49-F238E27FC236}">
                          <a16:creationId xmlns:a16="http://schemas.microsoft.com/office/drawing/2014/main" id="{01EA928D-597D-80BD-2117-DAC08BDF983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1920"/>
                      <a:ext cx="478" cy="384"/>
                      <a:chOff x="0" y="1920"/>
                      <a:chExt cx="478" cy="384"/>
                    </a:xfrm>
                  </p:grpSpPr>
                  <p:sp>
                    <p:nvSpPr>
                      <p:cNvPr id="54329" name="Rectangle 34">
                        <a:extLst>
                          <a:ext uri="{FF2B5EF4-FFF2-40B4-BE49-F238E27FC236}">
                            <a16:creationId xmlns:a16="http://schemas.microsoft.com/office/drawing/2014/main" id="{792538E7-E99C-34B2-BB37-1128D975ABA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3" y="1920"/>
                        <a:ext cx="39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5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30" name="Rectangle 89">
                        <a:extLst>
                          <a:ext uri="{FF2B5EF4-FFF2-40B4-BE49-F238E27FC236}">
                            <a16:creationId xmlns:a16="http://schemas.microsoft.com/office/drawing/2014/main" id="{6F2FB0F9-EF8F-4AD5-E1C1-EED7AAB6D48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920"/>
                        <a:ext cx="47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17" name="Group 92">
                      <a:extLst>
                        <a:ext uri="{FF2B5EF4-FFF2-40B4-BE49-F238E27FC236}">
                          <a16:creationId xmlns:a16="http://schemas.microsoft.com/office/drawing/2014/main" id="{45097D49-A8E9-A60F-BDE3-8114E6F8D4F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8" y="1920"/>
                      <a:ext cx="540" cy="384"/>
                      <a:chOff x="478" y="1920"/>
                      <a:chExt cx="540" cy="384"/>
                    </a:xfrm>
                  </p:grpSpPr>
                  <p:sp>
                    <p:nvSpPr>
                      <p:cNvPr id="54327" name="Rectangle 35">
                        <a:extLst>
                          <a:ext uri="{FF2B5EF4-FFF2-40B4-BE49-F238E27FC236}">
                            <a16:creationId xmlns:a16="http://schemas.microsoft.com/office/drawing/2014/main" id="{138C1B31-70F2-2F68-3AC2-0068AD2A703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1" y="1920"/>
                        <a:ext cx="454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33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28" name="Rectangle 91">
                        <a:extLst>
                          <a:ext uri="{FF2B5EF4-FFF2-40B4-BE49-F238E27FC236}">
                            <a16:creationId xmlns:a16="http://schemas.microsoft.com/office/drawing/2014/main" id="{EFC581E6-08FB-273D-C55B-75FD28D5065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8" y="1920"/>
                        <a:ext cx="540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18" name="Group 94">
                      <a:extLst>
                        <a:ext uri="{FF2B5EF4-FFF2-40B4-BE49-F238E27FC236}">
                          <a16:creationId xmlns:a16="http://schemas.microsoft.com/office/drawing/2014/main" id="{6C7F4F71-3F24-C838-884D-E14DF280666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18" y="1920"/>
                      <a:ext cx="518" cy="384"/>
                      <a:chOff x="1018" y="1920"/>
                      <a:chExt cx="518" cy="384"/>
                    </a:xfrm>
                  </p:grpSpPr>
                  <p:sp>
                    <p:nvSpPr>
                      <p:cNvPr id="54325" name="Rectangle 36">
                        <a:extLst>
                          <a:ext uri="{FF2B5EF4-FFF2-40B4-BE49-F238E27FC236}">
                            <a16:creationId xmlns:a16="http://schemas.microsoft.com/office/drawing/2014/main" id="{0DC5A0B5-9997-D1C0-8D29-C1A2DC8AB3C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61" y="1920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5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26" name="Rectangle 93">
                        <a:extLst>
                          <a:ext uri="{FF2B5EF4-FFF2-40B4-BE49-F238E27FC236}">
                            <a16:creationId xmlns:a16="http://schemas.microsoft.com/office/drawing/2014/main" id="{BF20D06E-098E-7BBF-CFA2-379D587CC98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18" y="1920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19" name="Group 96">
                      <a:extLst>
                        <a:ext uri="{FF2B5EF4-FFF2-40B4-BE49-F238E27FC236}">
                          <a16:creationId xmlns:a16="http://schemas.microsoft.com/office/drawing/2014/main" id="{8493AA07-67F3-CF4C-C253-62180EF07FC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36" y="1920"/>
                      <a:ext cx="518" cy="384"/>
                      <a:chOff x="1536" y="1920"/>
                      <a:chExt cx="518" cy="384"/>
                    </a:xfrm>
                  </p:grpSpPr>
                  <p:sp>
                    <p:nvSpPr>
                      <p:cNvPr id="54323" name="Rectangle 37">
                        <a:extLst>
                          <a:ext uri="{FF2B5EF4-FFF2-40B4-BE49-F238E27FC236}">
                            <a16:creationId xmlns:a16="http://schemas.microsoft.com/office/drawing/2014/main" id="{77806754-9C16-2E00-8BA1-F3DD69D20E9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920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57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24" name="Rectangle 95">
                        <a:extLst>
                          <a:ext uri="{FF2B5EF4-FFF2-40B4-BE49-F238E27FC236}">
                            <a16:creationId xmlns:a16="http://schemas.microsoft.com/office/drawing/2014/main" id="{1ACD4149-C1E4-1A27-924E-999DD14D2A9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36" y="1920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  <p:grpSp>
                  <p:nvGrpSpPr>
                    <p:cNvPr id="54320" name="Group 98">
                      <a:extLst>
                        <a:ext uri="{FF2B5EF4-FFF2-40B4-BE49-F238E27FC236}">
                          <a16:creationId xmlns:a16="http://schemas.microsoft.com/office/drawing/2014/main" id="{83E87030-940B-F11A-2BC2-F22B593D9C9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54" y="1920"/>
                      <a:ext cx="518" cy="384"/>
                      <a:chOff x="2054" y="1920"/>
                      <a:chExt cx="518" cy="384"/>
                    </a:xfrm>
                  </p:grpSpPr>
                  <p:sp>
                    <p:nvSpPr>
                      <p:cNvPr id="54321" name="Rectangle 38">
                        <a:extLst>
                          <a:ext uri="{FF2B5EF4-FFF2-40B4-BE49-F238E27FC236}">
                            <a16:creationId xmlns:a16="http://schemas.microsoft.com/office/drawing/2014/main" id="{F049DCA1-C995-8D26-37C7-4AED44EAD1F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97" y="1920"/>
                        <a:ext cx="432" cy="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anchor="ctr"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endParaRPr kumimoji="1" lang="en-US" altLang="zh-CN" sz="1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  <a:p>
                        <a:pPr algn="ctr" eaLnBrk="1" hangingPunct="1"/>
                        <a:r>
                          <a:rPr kumimoji="1" lang="en-US" altLang="zh-CN"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rPr>
                          <a:t>19</a:t>
                        </a:r>
                      </a:p>
                      <a:p>
                        <a:pPr algn="ctr"/>
                        <a:endParaRPr kumimoji="1"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54322" name="Rectangle 97">
                        <a:extLst>
                          <a:ext uri="{FF2B5EF4-FFF2-40B4-BE49-F238E27FC236}">
                            <a16:creationId xmlns:a16="http://schemas.microsoft.com/office/drawing/2014/main" id="{0F4C452B-F217-C1E9-018A-09BB676C1F0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54" y="1920"/>
                        <a:ext cx="518" cy="38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>
                        <a:lvl1pPr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bg1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54290" name="Rectangle 100">
                    <a:extLst>
                      <a:ext uri="{FF2B5EF4-FFF2-40B4-BE49-F238E27FC236}">
                        <a16:creationId xmlns:a16="http://schemas.microsoft.com/office/drawing/2014/main" id="{3BACDAAB-032F-236C-6611-E7D49B78CC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" y="-3"/>
                    <a:ext cx="2578" cy="2310"/>
                  </a:xfrm>
                  <a:prstGeom prst="rect">
                    <a:avLst/>
                  </a:prstGeom>
                  <a:noFill/>
                  <a:ln w="9525">
                    <a:solidFill>
                      <a:srgbClr val="A0A0A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sp>
              <p:nvSpPr>
                <p:cNvPr id="54288" name="Rectangle 102">
                  <a:extLst>
                    <a:ext uri="{FF2B5EF4-FFF2-40B4-BE49-F238E27FC236}">
                      <a16:creationId xmlns:a16="http://schemas.microsoft.com/office/drawing/2014/main" id="{5FEA4C53-2FC8-38F4-AE13-5AB87D6717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488"/>
                  <a:ext cx="187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1"/>
                      </a:solidFill>
                    </a:rPr>
                    <a:t>   </a:t>
                  </a:r>
                  <a:r>
                    <a:rPr kumimoji="1" lang="zh-CN" altLang="en-US" b="1">
                      <a:solidFill>
                        <a:schemeClr val="tx1"/>
                      </a:solidFill>
                    </a:rPr>
                    <a:t>加工时间表</a:t>
                  </a:r>
                  <a:r>
                    <a:rPr kumimoji="1" lang="zh-CN" altLang="en-US" sz="28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 </a:t>
                  </a:r>
                </a:p>
              </p:txBody>
            </p:sp>
          </p:grpSp>
        </p:grpSp>
      </p:grpSp>
      <p:sp>
        <p:nvSpPr>
          <p:cNvPr id="54278" name="Rectangle 107">
            <a:extLst>
              <a:ext uri="{FF2B5EF4-FFF2-40B4-BE49-F238E27FC236}">
                <a16:creationId xmlns:a16="http://schemas.microsoft.com/office/drawing/2014/main" id="{90548D84-73ED-951C-12EC-B36FB92FF3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4279" name="Rectangle 109">
            <a:extLst>
              <a:ext uri="{FF2B5EF4-FFF2-40B4-BE49-F238E27FC236}">
                <a16:creationId xmlns:a16="http://schemas.microsoft.com/office/drawing/2014/main" id="{513E7E50-F9F1-B03C-031E-02E2D9A46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06" y="1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黑体" panose="02010609060101010101" pitchFamily="49" charset="-122"/>
              </a:rPr>
              <a:t>6.2.10  </a:t>
            </a:r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遗传算法的应用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3">
            <a:extLst>
              <a:ext uri="{FF2B5EF4-FFF2-40B4-BE49-F238E27FC236}">
                <a16:creationId xmlns:a16="http://schemas.microsoft.com/office/drawing/2014/main" id="{A09EDEC4-22D5-3CD4-BA6A-FA1A1E690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24892560-C8BC-4C99-B021-05C7205D6B28}" type="slidenum">
              <a:rPr lang="ja-JP" altLang="en-US" sz="180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eaLnBrk="1" hangingPunct="1"/>
              <a:t>51</a:t>
            </a:fld>
            <a:endParaRPr lang="en-US" altLang="ja-JP" sz="180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5299" name="Rectangle 56">
            <a:extLst>
              <a:ext uri="{FF2B5EF4-FFF2-40B4-BE49-F238E27FC236}">
                <a16:creationId xmlns:a16="http://schemas.microsoft.com/office/drawing/2014/main" id="{5462A42C-C215-4C4E-5C7C-0AA11C66E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031" y="2781300"/>
            <a:ext cx="8686800" cy="3168650"/>
          </a:xfrm>
          <a:prstGeom prst="rect">
            <a:avLst/>
          </a:prstGeom>
          <a:gradFill rotWithShape="0">
            <a:gsLst>
              <a:gs pos="0">
                <a:srgbClr val="CCECFF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kumimoji="1" lang="zh-CN" altLang="en-US">
                <a:solidFill>
                  <a:schemeClr val="tx1"/>
                </a:solidFill>
              </a:rPr>
              <a:t>用遗传算法求解。选择交叉概率       ，变异概       </a:t>
            </a:r>
            <a:r>
              <a:rPr kumimoji="1" lang="en-US" altLang="zh-CN">
                <a:solidFill>
                  <a:schemeClr val="tx1"/>
                </a:solidFill>
              </a:rPr>
              <a:t>,</a:t>
            </a:r>
            <a:r>
              <a:rPr kumimoji="1" lang="zh-CN" altLang="en-US">
                <a:solidFill>
                  <a:schemeClr val="tx1"/>
                </a:solidFill>
              </a:rPr>
              <a:t>种群规模为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1" lang="zh-CN" altLang="en-US">
                <a:solidFill>
                  <a:schemeClr val="tx1"/>
                </a:solidFill>
              </a:rPr>
              <a:t>，迭代次数       。</a:t>
            </a:r>
          </a:p>
          <a:p>
            <a:pPr eaLnBrk="1" hangingPunct="1">
              <a:lnSpc>
                <a:spcPct val="140000"/>
              </a:lnSpc>
            </a:pPr>
            <a:endParaRPr kumimoji="1" lang="zh-CN" altLang="en-US">
              <a:solidFill>
                <a:schemeClr val="tx1"/>
              </a:solidFill>
            </a:endParaRPr>
          </a:p>
          <a:p>
            <a:pPr eaLnBrk="1" hangingPunct="1">
              <a:lnSpc>
                <a:spcPct val="140000"/>
              </a:lnSpc>
            </a:pPr>
            <a:endParaRPr kumimoji="1" lang="zh-CN" altLang="en-US">
              <a:solidFill>
                <a:schemeClr val="tx1"/>
              </a:solidFill>
            </a:endParaRPr>
          </a:p>
          <a:p>
            <a:pPr eaLnBrk="1" hangingPunct="1">
              <a:lnSpc>
                <a:spcPct val="140000"/>
              </a:lnSpc>
            </a:pPr>
            <a:endParaRPr kumimoji="1" lang="zh-CN" altLang="en-US">
              <a:solidFill>
                <a:schemeClr val="tx1"/>
              </a:solidFill>
            </a:endParaRPr>
          </a:p>
          <a:p>
            <a:pPr eaLnBrk="1" hangingPunct="1">
              <a:lnSpc>
                <a:spcPct val="140000"/>
              </a:lnSpc>
            </a:pPr>
            <a:r>
              <a:rPr kumimoji="1" lang="zh-CN" altLang="en-US">
                <a:solidFill>
                  <a:schemeClr val="tx1"/>
                </a:solidFill>
              </a:rPr>
              <a:t> 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5300" name="Object 0">
            <a:extLst>
              <a:ext uri="{FF2B5EF4-FFF2-40B4-BE49-F238E27FC236}">
                <a16:creationId xmlns:a16="http://schemas.microsoft.com/office/drawing/2014/main" id="{A7C92EC4-CD08-FC44-9195-7A4135C259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6644" y="2924175"/>
          <a:ext cx="100965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5800" imgH="254000" progId="Equation.3">
                  <p:embed/>
                </p:oleObj>
              </mc:Choice>
              <mc:Fallback>
                <p:oleObj r:id="rId2" imgW="685800" imgH="254000" progId="Equation.3">
                  <p:embed/>
                  <p:pic>
                    <p:nvPicPr>
                      <p:cNvPr id="55300" name="Object 0">
                        <a:extLst>
                          <a:ext uri="{FF2B5EF4-FFF2-40B4-BE49-F238E27FC236}">
                            <a16:creationId xmlns:a16="http://schemas.microsoft.com/office/drawing/2014/main" id="{A7C92EC4-CD08-FC44-9195-7A4135C259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6644" y="2924175"/>
                        <a:ext cx="100965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1">
            <a:extLst>
              <a:ext uri="{FF2B5EF4-FFF2-40B4-BE49-F238E27FC236}">
                <a16:creationId xmlns:a16="http://schemas.microsoft.com/office/drawing/2014/main" id="{5152D38C-63FD-1BC8-5722-24A8A9D3E4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71694" y="2995613"/>
          <a:ext cx="100806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98197" imgH="253890" progId="Equation.3">
                  <p:embed/>
                </p:oleObj>
              </mc:Choice>
              <mc:Fallback>
                <p:oleObj r:id="rId4" imgW="698197" imgH="253890" progId="Equation.3">
                  <p:embed/>
                  <p:pic>
                    <p:nvPicPr>
                      <p:cNvPr id="55301" name="Object 1">
                        <a:extLst>
                          <a:ext uri="{FF2B5EF4-FFF2-40B4-BE49-F238E27FC236}">
                            <a16:creationId xmlns:a16="http://schemas.microsoft.com/office/drawing/2014/main" id="{5152D38C-63FD-1BC8-5722-24A8A9D3E4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1694" y="2995613"/>
                        <a:ext cx="1008062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2">
            <a:extLst>
              <a:ext uri="{FF2B5EF4-FFF2-40B4-BE49-F238E27FC236}">
                <a16:creationId xmlns:a16="http://schemas.microsoft.com/office/drawing/2014/main" id="{269EE80A-2B17-1D6F-0A91-438EB0A296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5344" y="3502026"/>
          <a:ext cx="10080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71252" imgH="203112" progId="Equation.3">
                  <p:embed/>
                </p:oleObj>
              </mc:Choice>
              <mc:Fallback>
                <p:oleObj r:id="rId6" imgW="571252" imgH="203112" progId="Equation.3">
                  <p:embed/>
                  <p:pic>
                    <p:nvPicPr>
                      <p:cNvPr id="55302" name="Object 2">
                        <a:extLst>
                          <a:ext uri="{FF2B5EF4-FFF2-40B4-BE49-F238E27FC236}">
                            <a16:creationId xmlns:a16="http://schemas.microsoft.com/office/drawing/2014/main" id="{269EE80A-2B17-1D6F-0A91-438EB0A296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344" y="3502026"/>
                        <a:ext cx="1008062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Rectangle 2">
            <a:extLst>
              <a:ext uri="{FF2B5EF4-FFF2-40B4-BE49-F238E27FC236}">
                <a16:creationId xmlns:a16="http://schemas.microsoft.com/office/drawing/2014/main" id="{9D3B5BC0-3CC6-AE05-318D-FFCE4030F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006" y="304801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>
                <a:solidFill>
                  <a:schemeClr val="tx1"/>
                </a:solidFill>
              </a:rPr>
              <a:t>表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</a:rPr>
              <a:t>9.3  </a:t>
            </a:r>
            <a:r>
              <a:rPr kumimoji="1" lang="zh-CN" altLang="en-US" sz="2800">
                <a:solidFill>
                  <a:schemeClr val="tx1"/>
                </a:solidFill>
              </a:rPr>
              <a:t>遗传算法运行的结果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55304" name="Group 39">
            <a:extLst>
              <a:ext uri="{FF2B5EF4-FFF2-40B4-BE49-F238E27FC236}">
                <a16:creationId xmlns:a16="http://schemas.microsoft.com/office/drawing/2014/main" id="{37EABBF5-C471-1F36-4120-8DBC17C94986}"/>
              </a:ext>
            </a:extLst>
          </p:cNvPr>
          <p:cNvGrpSpPr>
            <a:grpSpLocks/>
          </p:cNvGrpSpPr>
          <p:nvPr/>
        </p:nvGrpSpPr>
        <p:grpSpPr bwMode="auto">
          <a:xfrm>
            <a:off x="1910556" y="4500564"/>
            <a:ext cx="8426450" cy="1285875"/>
            <a:chOff x="0" y="0"/>
            <a:chExt cx="3690" cy="768"/>
          </a:xfrm>
        </p:grpSpPr>
        <p:grpSp>
          <p:nvGrpSpPr>
            <p:cNvPr id="55311" name="Group 16">
              <a:extLst>
                <a:ext uri="{FF2B5EF4-FFF2-40B4-BE49-F238E27FC236}">
                  <a16:creationId xmlns:a16="http://schemas.microsoft.com/office/drawing/2014/main" id="{33F86B45-D648-F7B0-7A5B-75D77C6B0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20" cy="384"/>
              <a:chOff x="0" y="0"/>
              <a:chExt cx="620" cy="384"/>
            </a:xfrm>
          </p:grpSpPr>
          <p:sp>
            <p:nvSpPr>
              <p:cNvPr id="55345" name="Rectangle 3">
                <a:extLst>
                  <a:ext uri="{FF2B5EF4-FFF2-40B4-BE49-F238E27FC236}">
                    <a16:creationId xmlns:a16="http://schemas.microsoft.com/office/drawing/2014/main" id="{DE7FD9EA-7F44-3B26-2AB7-888452DA4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" y="0"/>
                <a:ext cx="534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总运行</a:t>
                </a:r>
              </a:p>
              <a:p>
                <a:pPr algn="ctr" eaLnBrk="1" hangingPunct="1"/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次数</a:t>
                </a:r>
              </a:p>
              <a:p>
                <a:pPr algn="ctr"/>
                <a:endPara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6" name="Rectangle 15">
                <a:extLst>
                  <a:ext uri="{FF2B5EF4-FFF2-40B4-BE49-F238E27FC236}">
                    <a16:creationId xmlns:a16="http://schemas.microsoft.com/office/drawing/2014/main" id="{FBFD3AF3-0512-EA71-ADFA-A7E48B5FF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2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5312" name="Group 18">
              <a:extLst>
                <a:ext uri="{FF2B5EF4-FFF2-40B4-BE49-F238E27FC236}">
                  <a16:creationId xmlns:a16="http://schemas.microsoft.com/office/drawing/2014/main" id="{4ED30A88-60FB-F172-CC0B-64C5CEFA9D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" y="0"/>
              <a:ext cx="476" cy="384"/>
              <a:chOff x="620" y="0"/>
              <a:chExt cx="476" cy="384"/>
            </a:xfrm>
          </p:grpSpPr>
          <p:sp>
            <p:nvSpPr>
              <p:cNvPr id="55343" name="Rectangle 4">
                <a:extLst>
                  <a:ext uri="{FF2B5EF4-FFF2-40B4-BE49-F238E27FC236}">
                    <a16:creationId xmlns:a16="http://schemas.microsoft.com/office/drawing/2014/main" id="{10AE1961-469B-8D30-EBC1-34275ACCD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" y="0"/>
                <a:ext cx="390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endParaRPr kumimoji="1" lang="en-US" altLang="zh-CN" sz="18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just" eaLnBrk="1" hangingPunct="1"/>
                <a:r>
                  <a:rPr kumimoji="1"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最好解</a:t>
                </a:r>
              </a:p>
              <a:p>
                <a:pPr algn="ctr"/>
                <a:endPara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4" name="Rectangle 17">
                <a:extLst>
                  <a:ext uri="{FF2B5EF4-FFF2-40B4-BE49-F238E27FC236}">
                    <a16:creationId xmlns:a16="http://schemas.microsoft.com/office/drawing/2014/main" id="{4FB07CD8-7CC0-2520-9861-19212B8CF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" y="0"/>
                <a:ext cx="476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5313" name="Group 20">
              <a:extLst>
                <a:ext uri="{FF2B5EF4-FFF2-40B4-BE49-F238E27FC236}">
                  <a16:creationId xmlns:a16="http://schemas.microsoft.com/office/drawing/2014/main" id="{DAFE1519-570D-B90B-B506-D15C9B47DB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" y="0"/>
              <a:ext cx="506" cy="384"/>
              <a:chOff x="1096" y="0"/>
              <a:chExt cx="506" cy="384"/>
            </a:xfrm>
          </p:grpSpPr>
          <p:sp>
            <p:nvSpPr>
              <p:cNvPr id="55341" name="Rectangle 5">
                <a:extLst>
                  <a:ext uri="{FF2B5EF4-FFF2-40B4-BE49-F238E27FC236}">
                    <a16:creationId xmlns:a16="http://schemas.microsoft.com/office/drawing/2014/main" id="{7F5EC7FE-276D-CDF9-36B4-0009D37F2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" y="0"/>
                <a:ext cx="420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just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just" eaLnBrk="1" hangingPunct="1"/>
                <a:r>
                  <a:rPr kumimoji="1" lang="zh-CN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最坏解</a:t>
                </a:r>
              </a:p>
              <a:p>
                <a:pPr algn="just"/>
                <a:endPara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2" name="Rectangle 19">
                <a:extLst>
                  <a:ext uri="{FF2B5EF4-FFF2-40B4-BE49-F238E27FC236}">
                    <a16:creationId xmlns:a16="http://schemas.microsoft.com/office/drawing/2014/main" id="{0BB8BD8F-4BC2-BCBC-9D0A-0334D31A3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0"/>
                <a:ext cx="506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5314" name="Group 22">
              <a:extLst>
                <a:ext uri="{FF2B5EF4-FFF2-40B4-BE49-F238E27FC236}">
                  <a16:creationId xmlns:a16="http://schemas.microsoft.com/office/drawing/2014/main" id="{3ADE088F-FA19-A1C9-0232-0022D629D6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2" y="0"/>
              <a:ext cx="506" cy="384"/>
              <a:chOff x="1602" y="0"/>
              <a:chExt cx="506" cy="384"/>
            </a:xfrm>
          </p:grpSpPr>
          <p:sp>
            <p:nvSpPr>
              <p:cNvPr id="55339" name="Rectangle 6">
                <a:extLst>
                  <a:ext uri="{FF2B5EF4-FFF2-40B4-BE49-F238E27FC236}">
                    <a16:creationId xmlns:a16="http://schemas.microsoft.com/office/drawing/2014/main" id="{C05FC795-E9A1-5DEA-6CD1-A08872755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5" y="0"/>
                <a:ext cx="420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平均</a:t>
                </a:r>
              </a:p>
              <a:p>
                <a:pPr algn="ctr"/>
                <a:endPara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0" name="Rectangle 21">
                <a:extLst>
                  <a:ext uri="{FF2B5EF4-FFF2-40B4-BE49-F238E27FC236}">
                    <a16:creationId xmlns:a16="http://schemas.microsoft.com/office/drawing/2014/main" id="{079AFE73-DF32-11A3-372E-03A898B84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2" y="0"/>
                <a:ext cx="506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5315" name="Group 24">
              <a:extLst>
                <a:ext uri="{FF2B5EF4-FFF2-40B4-BE49-F238E27FC236}">
                  <a16:creationId xmlns:a16="http://schemas.microsoft.com/office/drawing/2014/main" id="{1A6A60EA-82B2-F498-A312-63482F8FBB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8" y="0"/>
              <a:ext cx="728" cy="384"/>
              <a:chOff x="2108" y="0"/>
              <a:chExt cx="728" cy="384"/>
            </a:xfrm>
          </p:grpSpPr>
          <p:sp>
            <p:nvSpPr>
              <p:cNvPr id="55337" name="Rectangle 7">
                <a:extLst>
                  <a:ext uri="{FF2B5EF4-FFF2-40B4-BE49-F238E27FC236}">
                    <a16:creationId xmlns:a16="http://schemas.microsoft.com/office/drawing/2014/main" id="{EA6FECD3-AFD8-C7BC-CD32-B9D303555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1" y="0"/>
                <a:ext cx="642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just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最好解</a:t>
                </a:r>
              </a:p>
              <a:p>
                <a:pPr algn="ctr" eaLnBrk="1" hangingPunct="1"/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的频率</a:t>
                </a:r>
              </a:p>
              <a:p>
                <a:pPr algn="just"/>
                <a:endPara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38" name="Rectangle 23">
                <a:extLst>
                  <a:ext uri="{FF2B5EF4-FFF2-40B4-BE49-F238E27FC236}">
                    <a16:creationId xmlns:a16="http://schemas.microsoft.com/office/drawing/2014/main" id="{C9CCB89F-0A1D-7D9E-E660-57F6A1D08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0"/>
                <a:ext cx="728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5316" name="Group 26">
              <a:extLst>
                <a:ext uri="{FF2B5EF4-FFF2-40B4-BE49-F238E27FC236}">
                  <a16:creationId xmlns:a16="http://schemas.microsoft.com/office/drawing/2014/main" id="{40D6C081-A33C-3997-A732-32228AF353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6" y="0"/>
              <a:ext cx="854" cy="384"/>
              <a:chOff x="2836" y="0"/>
              <a:chExt cx="854" cy="384"/>
            </a:xfrm>
          </p:grpSpPr>
          <p:sp>
            <p:nvSpPr>
              <p:cNvPr id="55335" name="Rectangle 8">
                <a:extLst>
                  <a:ext uri="{FF2B5EF4-FFF2-40B4-BE49-F238E27FC236}">
                    <a16:creationId xmlns:a16="http://schemas.microsoft.com/office/drawing/2014/main" id="{E7E8C029-4C57-F4EB-147A-5488E3F24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0"/>
                <a:ext cx="768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最好解的</a:t>
                </a:r>
              </a:p>
              <a:p>
                <a:pPr algn="ctr" eaLnBrk="1" hangingPunct="1"/>
                <a:r>
                  <a:rPr kumimoji="1" lang="zh-CN" altLang="en-US" sz="2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平均代数</a:t>
                </a:r>
              </a:p>
              <a:p>
                <a:pPr algn="ctr"/>
                <a:endPara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36" name="Rectangle 25">
                <a:extLst>
                  <a:ext uri="{FF2B5EF4-FFF2-40B4-BE49-F238E27FC236}">
                    <a16:creationId xmlns:a16="http://schemas.microsoft.com/office/drawing/2014/main" id="{DDB7D2A8-EDB7-0D90-A46E-3A6C3078A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6" y="0"/>
                <a:ext cx="85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5317" name="Group 28">
              <a:extLst>
                <a:ext uri="{FF2B5EF4-FFF2-40B4-BE49-F238E27FC236}">
                  <a16:creationId xmlns:a16="http://schemas.microsoft.com/office/drawing/2014/main" id="{93A81DBB-64CD-4137-D199-552750B6B8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4"/>
              <a:ext cx="620" cy="384"/>
              <a:chOff x="0" y="384"/>
              <a:chExt cx="620" cy="384"/>
            </a:xfrm>
          </p:grpSpPr>
          <p:sp>
            <p:nvSpPr>
              <p:cNvPr id="55333" name="Rectangle 9">
                <a:extLst>
                  <a:ext uri="{FF2B5EF4-FFF2-40B4-BE49-F238E27FC236}">
                    <a16:creationId xmlns:a16="http://schemas.microsoft.com/office/drawing/2014/main" id="{4469654E-7C07-0082-5853-F1389BDAF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" y="384"/>
                <a:ext cx="534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kumimoji="1" lang="en-US" altLang="zh-CN" sz="2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20</a:t>
                </a:r>
              </a:p>
              <a:p>
                <a:pPr algn="ctr"/>
                <a:endPara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34" name="Rectangle 27">
                <a:extLst>
                  <a:ext uri="{FF2B5EF4-FFF2-40B4-BE49-F238E27FC236}">
                    <a16:creationId xmlns:a16="http://schemas.microsoft.com/office/drawing/2014/main" id="{F121982E-AA93-FC5D-0E02-CA339DA29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84"/>
                <a:ext cx="62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5318" name="Group 30">
              <a:extLst>
                <a:ext uri="{FF2B5EF4-FFF2-40B4-BE49-F238E27FC236}">
                  <a16:creationId xmlns:a16="http://schemas.microsoft.com/office/drawing/2014/main" id="{101A6BEC-07BF-C38D-4349-964CE0D4D3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" y="384"/>
              <a:ext cx="476" cy="384"/>
              <a:chOff x="620" y="384"/>
              <a:chExt cx="476" cy="384"/>
            </a:xfrm>
          </p:grpSpPr>
          <p:sp>
            <p:nvSpPr>
              <p:cNvPr id="55331" name="Rectangle 10">
                <a:extLst>
                  <a:ext uri="{FF2B5EF4-FFF2-40B4-BE49-F238E27FC236}">
                    <a16:creationId xmlns:a16="http://schemas.microsoft.com/office/drawing/2014/main" id="{69CCFA2C-6607-374D-34BB-C9E6A7CA4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" y="384"/>
                <a:ext cx="390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kumimoji="1" lang="en-US" altLang="zh-CN" sz="2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213</a:t>
                </a:r>
              </a:p>
              <a:p>
                <a:pPr algn="ctr"/>
                <a:endPara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32" name="Rectangle 29">
                <a:extLst>
                  <a:ext uri="{FF2B5EF4-FFF2-40B4-BE49-F238E27FC236}">
                    <a16:creationId xmlns:a16="http://schemas.microsoft.com/office/drawing/2014/main" id="{7075E83C-553A-954E-27FB-DA54D9447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" y="384"/>
                <a:ext cx="476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5319" name="Group 32">
              <a:extLst>
                <a:ext uri="{FF2B5EF4-FFF2-40B4-BE49-F238E27FC236}">
                  <a16:creationId xmlns:a16="http://schemas.microsoft.com/office/drawing/2014/main" id="{A6E6A0F4-1290-AC88-7B39-8CB3C74B0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6" y="384"/>
              <a:ext cx="506" cy="384"/>
              <a:chOff x="1096" y="384"/>
              <a:chExt cx="506" cy="384"/>
            </a:xfrm>
          </p:grpSpPr>
          <p:sp>
            <p:nvSpPr>
              <p:cNvPr id="55329" name="Rectangle 11">
                <a:extLst>
                  <a:ext uri="{FF2B5EF4-FFF2-40B4-BE49-F238E27FC236}">
                    <a16:creationId xmlns:a16="http://schemas.microsoft.com/office/drawing/2014/main" id="{401BCE08-B3C4-069A-3279-E1AF19276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" y="384"/>
                <a:ext cx="420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kumimoji="1" lang="en-US" altLang="zh-CN" sz="2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221</a:t>
                </a:r>
              </a:p>
              <a:p>
                <a:pPr algn="ctr"/>
                <a:endParaRPr kumimoji="1" lang="en-US" altLang="zh-CN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30" name="Rectangle 31">
                <a:extLst>
                  <a:ext uri="{FF2B5EF4-FFF2-40B4-BE49-F238E27FC236}">
                    <a16:creationId xmlns:a16="http://schemas.microsoft.com/office/drawing/2014/main" id="{C0097590-BE13-01ED-2E41-06FD108E4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384"/>
                <a:ext cx="506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5320" name="Group 34">
              <a:extLst>
                <a:ext uri="{FF2B5EF4-FFF2-40B4-BE49-F238E27FC236}">
                  <a16:creationId xmlns:a16="http://schemas.microsoft.com/office/drawing/2014/main" id="{12931A76-357D-3268-8DFC-927ED03023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2" y="384"/>
              <a:ext cx="506" cy="384"/>
              <a:chOff x="1602" y="384"/>
              <a:chExt cx="506" cy="384"/>
            </a:xfrm>
          </p:grpSpPr>
          <p:sp>
            <p:nvSpPr>
              <p:cNvPr id="55327" name="Rectangle 12">
                <a:extLst>
                  <a:ext uri="{FF2B5EF4-FFF2-40B4-BE49-F238E27FC236}">
                    <a16:creationId xmlns:a16="http://schemas.microsoft.com/office/drawing/2014/main" id="{D3879DD1-04CE-AA61-1D73-55A103E23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5" y="384"/>
                <a:ext cx="420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kumimoji="1" lang="en-US" altLang="zh-CN" sz="2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213.95</a:t>
                </a:r>
              </a:p>
              <a:p>
                <a:pPr algn="ctr"/>
                <a:endPara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28" name="Rectangle 33">
                <a:extLst>
                  <a:ext uri="{FF2B5EF4-FFF2-40B4-BE49-F238E27FC236}">
                    <a16:creationId xmlns:a16="http://schemas.microsoft.com/office/drawing/2014/main" id="{D8D9A42E-C948-EE26-2707-C79D52397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2" y="384"/>
                <a:ext cx="506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5321" name="Group 36">
              <a:extLst>
                <a:ext uri="{FF2B5EF4-FFF2-40B4-BE49-F238E27FC236}">
                  <a16:creationId xmlns:a16="http://schemas.microsoft.com/office/drawing/2014/main" id="{7349EFF3-42F1-4DF8-BD08-B5D9F48B70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8" y="384"/>
              <a:ext cx="728" cy="384"/>
              <a:chOff x="2108" y="384"/>
              <a:chExt cx="728" cy="384"/>
            </a:xfrm>
          </p:grpSpPr>
          <p:sp>
            <p:nvSpPr>
              <p:cNvPr id="55325" name="Rectangle 13">
                <a:extLst>
                  <a:ext uri="{FF2B5EF4-FFF2-40B4-BE49-F238E27FC236}">
                    <a16:creationId xmlns:a16="http://schemas.microsoft.com/office/drawing/2014/main" id="{B0D17449-2D89-4958-DC3C-3BD1CD0E9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1" y="384"/>
                <a:ext cx="642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kumimoji="1" lang="en-US" altLang="zh-CN" sz="2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0.85</a:t>
                </a:r>
              </a:p>
              <a:p>
                <a:pPr algn="ctr"/>
                <a:endParaRPr kumimoji="1" lang="en-US" altLang="zh-CN" sz="22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26" name="Rectangle 35">
                <a:extLst>
                  <a:ext uri="{FF2B5EF4-FFF2-40B4-BE49-F238E27FC236}">
                    <a16:creationId xmlns:a16="http://schemas.microsoft.com/office/drawing/2014/main" id="{DEABEEA0-930E-13E4-3FCA-EAB43EAC1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84"/>
                <a:ext cx="728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5322" name="Group 38">
              <a:extLst>
                <a:ext uri="{FF2B5EF4-FFF2-40B4-BE49-F238E27FC236}">
                  <a16:creationId xmlns:a16="http://schemas.microsoft.com/office/drawing/2014/main" id="{4F3B6E25-FF18-97F4-01CE-7EBD974769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6" y="384"/>
              <a:ext cx="854" cy="384"/>
              <a:chOff x="2836" y="384"/>
              <a:chExt cx="854" cy="384"/>
            </a:xfrm>
          </p:grpSpPr>
          <p:sp>
            <p:nvSpPr>
              <p:cNvPr id="55323" name="Rectangle 14">
                <a:extLst>
                  <a:ext uri="{FF2B5EF4-FFF2-40B4-BE49-F238E27FC236}">
                    <a16:creationId xmlns:a16="http://schemas.microsoft.com/office/drawing/2014/main" id="{6FED9B96-BA66-80A7-5369-B4094E9D8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384"/>
                <a:ext cx="768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endParaRPr kumimoji="1"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/>
                <a:r>
                  <a:rPr kumimoji="1" lang="en-US" altLang="zh-CN" sz="22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12</a:t>
                </a:r>
              </a:p>
              <a:p>
                <a:pPr algn="ctr"/>
                <a:endParaRPr kumimoji="1" lang="en-US" altLang="zh-CN" sz="22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24" name="Rectangle 37">
                <a:extLst>
                  <a:ext uri="{FF2B5EF4-FFF2-40B4-BE49-F238E27FC236}">
                    <a16:creationId xmlns:a16="http://schemas.microsoft.com/office/drawing/2014/main" id="{1840A8BB-2E7D-44DD-5348-EB19CBA87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6" y="384"/>
                <a:ext cx="85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55305" name="Rectangle 40">
            <a:extLst>
              <a:ext uri="{FF2B5EF4-FFF2-40B4-BE49-F238E27FC236}">
                <a16:creationId xmlns:a16="http://schemas.microsoft.com/office/drawing/2014/main" id="{B384736D-3B95-7FA8-A4FF-48EB723FE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206" y="4495800"/>
            <a:ext cx="8439150" cy="1295400"/>
          </a:xfrm>
          <a:prstGeom prst="rect">
            <a:avLst/>
          </a:prstGeom>
          <a:noFill/>
          <a:ln w="9525">
            <a:solidFill>
              <a:srgbClr val="A0A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6" name="Rectangle 44">
            <a:extLst>
              <a:ext uri="{FF2B5EF4-FFF2-40B4-BE49-F238E27FC236}">
                <a16:creationId xmlns:a16="http://schemas.microsoft.com/office/drawing/2014/main" id="{DF3F7DA6-8539-1E37-EC77-7412FD016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69" y="224313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7" name="Rectangle 49">
            <a:extLst>
              <a:ext uri="{FF2B5EF4-FFF2-40B4-BE49-F238E27FC236}">
                <a16:creationId xmlns:a16="http://schemas.microsoft.com/office/drawing/2014/main" id="{CF0DC3DC-03C4-960D-4277-E608FB173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5308" name="Rectangle 51">
            <a:extLst>
              <a:ext uri="{FF2B5EF4-FFF2-40B4-BE49-F238E27FC236}">
                <a16:creationId xmlns:a16="http://schemas.microsoft.com/office/drawing/2014/main" id="{740214FA-A1DB-3719-DBFB-B8C1D0B99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06" y="1"/>
            <a:ext cx="9144000" cy="836613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黑体" panose="02010609060101010101" pitchFamily="49" charset="-122"/>
              </a:rPr>
              <a:t>6.2.10  </a:t>
            </a:r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遗传算法的应用</a:t>
            </a:r>
          </a:p>
        </p:txBody>
      </p:sp>
      <p:sp>
        <p:nvSpPr>
          <p:cNvPr id="55309" name="Rectangle 52">
            <a:extLst>
              <a:ext uri="{FF2B5EF4-FFF2-40B4-BE49-F238E27FC236}">
                <a16:creationId xmlns:a16="http://schemas.microsoft.com/office/drawing/2014/main" id="{92EC78FB-FDBA-0482-7120-2E510EB31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807" y="1162051"/>
            <a:ext cx="8736013" cy="1065613"/>
          </a:xfrm>
          <a:prstGeom prst="rect">
            <a:avLst/>
          </a:prstGeom>
          <a:solidFill>
            <a:srgbClr val="FFFFFF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kumimoji="1" lang="zh-CN" altLang="en-US">
                <a:solidFill>
                  <a:schemeClr val="tx1"/>
                </a:solidFill>
              </a:rPr>
              <a:t>用穷举法求得最优解：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4-2-5-1-3</a:t>
            </a:r>
            <a:r>
              <a:rPr kumimoji="1" lang="zh-CN" altLang="en-US">
                <a:solidFill>
                  <a:schemeClr val="tx1"/>
                </a:solidFill>
              </a:rPr>
              <a:t>，加工时间：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213</a:t>
            </a:r>
            <a:r>
              <a:rPr kumimoji="1" lang="zh-CN" altLang="en-US">
                <a:solidFill>
                  <a:schemeClr val="tx1"/>
                </a:solidFill>
              </a:rPr>
              <a:t>；</a:t>
            </a:r>
          </a:p>
          <a:p>
            <a:pPr eaLnBrk="1" hangingPunct="1">
              <a:lnSpc>
                <a:spcPct val="140000"/>
              </a:lnSpc>
            </a:pPr>
            <a:r>
              <a:rPr kumimoji="1" lang="zh-CN" altLang="en-US">
                <a:solidFill>
                  <a:schemeClr val="tx1"/>
                </a:solidFill>
              </a:rPr>
              <a:t>最劣解：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1-4-2-3-5</a:t>
            </a:r>
            <a:r>
              <a:rPr kumimoji="1" lang="zh-CN" altLang="en-US">
                <a:solidFill>
                  <a:schemeClr val="tx1"/>
                </a:solidFill>
              </a:rPr>
              <a:t>，加工时间：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294</a:t>
            </a:r>
            <a:r>
              <a:rPr kumimoji="1" lang="zh-CN" altLang="en-US">
                <a:solidFill>
                  <a:schemeClr val="tx1"/>
                </a:solidFill>
              </a:rPr>
              <a:t>；平均解的加工时间：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265</a:t>
            </a:r>
            <a:r>
              <a:rPr kumimoji="1" lang="zh-CN" altLang="en-US">
                <a:solidFill>
                  <a:schemeClr val="tx1"/>
                </a:solidFill>
              </a:rPr>
              <a:t>。</a:t>
            </a:r>
            <a:r>
              <a:rPr kumimoji="1" lang="zh-CN" altLang="en-US" sz="1100">
                <a:solidFill>
                  <a:schemeClr val="tx1"/>
                </a:solidFill>
              </a:rPr>
              <a:t> 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10" name="Text Box 58">
            <a:extLst>
              <a:ext uri="{FF2B5EF4-FFF2-40B4-BE49-F238E27FC236}">
                <a16:creationId xmlns:a16="http://schemas.microsoft.com/office/drawing/2014/main" id="{2BD07CB3-60F5-9E69-F0E5-A4C44E4EA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206" y="4022726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chemeClr val="tx1"/>
                </a:solidFill>
              </a:rPr>
              <a:t>      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b="1">
                <a:solidFill>
                  <a:schemeClr val="tx1"/>
                </a:solidFill>
              </a:rPr>
              <a:t>遗传算法运行的结果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3">
            <a:extLst>
              <a:ext uri="{FF2B5EF4-FFF2-40B4-BE49-F238E27FC236}">
                <a16:creationId xmlns:a16="http://schemas.microsoft.com/office/drawing/2014/main" id="{98A3500E-EDEF-6A16-7F84-4AB420CDA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B452A926-1711-47A4-AE65-6D565D4DCDF7}" type="slidenum">
              <a:rPr lang="ja-JP" altLang="en-US" sz="180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eaLnBrk="1" hangingPunct="1"/>
              <a:t>52</a:t>
            </a:fld>
            <a:endParaRPr lang="en-US" altLang="ja-JP" sz="180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2C2BC5A8-3259-8AFE-C016-C8E4A2AC3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69" y="22526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05AD1B79-94B5-F4A6-F20C-D2919F53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219" y="22907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6678" name="Picture 6" descr="f1_1">
            <a:extLst>
              <a:ext uri="{FF2B5EF4-FFF2-40B4-BE49-F238E27FC236}">
                <a16:creationId xmlns:a16="http://schemas.microsoft.com/office/drawing/2014/main" id="{6028D9C3-45E1-1C8D-AED4-E6EAC8704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4" b="5574"/>
          <a:stretch>
            <a:fillRect/>
          </a:stretch>
        </p:blipFill>
        <p:spPr bwMode="auto">
          <a:xfrm>
            <a:off x="1599406" y="1600200"/>
            <a:ext cx="8915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Rectangle 7">
            <a:extLst>
              <a:ext uri="{FF2B5EF4-FFF2-40B4-BE49-F238E27FC236}">
                <a16:creationId xmlns:a16="http://schemas.microsoft.com/office/drawing/2014/main" id="{4BC8308E-9A78-E40F-C891-227ECB51C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706" y="5043488"/>
            <a:ext cx="3429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 dirty="0">
                <a:solidFill>
                  <a:schemeClr val="tx1"/>
                </a:solidFill>
              </a:rPr>
              <a:t>机器甘特图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6327" name="Rectangle 8">
            <a:extLst>
              <a:ext uri="{FF2B5EF4-FFF2-40B4-BE49-F238E27FC236}">
                <a16:creationId xmlns:a16="http://schemas.microsoft.com/office/drawing/2014/main" id="{046C66B6-7D50-4220-2010-CD64891476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6328" name="Rectangle 9">
            <a:extLst>
              <a:ext uri="{FF2B5EF4-FFF2-40B4-BE49-F238E27FC236}">
                <a16:creationId xmlns:a16="http://schemas.microsoft.com/office/drawing/2014/main" id="{E25DE1E5-3E70-3423-7A01-2BE2B7B53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06" y="1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黑体" panose="02010609060101010101" pitchFamily="49" charset="-122"/>
              </a:rPr>
              <a:t>6.2.10  </a:t>
            </a:r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遗传算法的应用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5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3">
            <a:extLst>
              <a:ext uri="{FF2B5EF4-FFF2-40B4-BE49-F238E27FC236}">
                <a16:creationId xmlns:a16="http://schemas.microsoft.com/office/drawing/2014/main" id="{98A3500E-EDEF-6A16-7F84-4AB420CDA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fld id="{B452A926-1711-47A4-AE65-6D565D4DCDF7}" type="slidenum">
              <a:rPr lang="ja-JP" altLang="en-US" sz="1800">
                <a:solidFill>
                  <a:srgbClr val="A5002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eaLnBrk="1" hangingPunct="1"/>
              <a:t>53</a:t>
            </a:fld>
            <a:endParaRPr lang="en-US" altLang="ja-JP" sz="1800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2C2BC5A8-3259-8AFE-C016-C8E4A2AC3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69" y="22526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05AD1B79-94B5-F4A6-F20C-D2919F53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219" y="22907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6" name="Rectangle 7">
            <a:extLst>
              <a:ext uri="{FF2B5EF4-FFF2-40B4-BE49-F238E27FC236}">
                <a16:creationId xmlns:a16="http://schemas.microsoft.com/office/drawing/2014/main" id="{4BC8308E-9A78-E40F-C891-227ECB51C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894" y="6279362"/>
            <a:ext cx="3429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 dirty="0">
                <a:solidFill>
                  <a:schemeClr val="tx1"/>
                </a:solidFill>
              </a:rPr>
              <a:t>机器甘特图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6327" name="Rectangle 8">
            <a:extLst>
              <a:ext uri="{FF2B5EF4-FFF2-40B4-BE49-F238E27FC236}">
                <a16:creationId xmlns:a16="http://schemas.microsoft.com/office/drawing/2014/main" id="{046C66B6-7D50-4220-2010-CD64891476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6328" name="Rectangle 9">
            <a:extLst>
              <a:ext uri="{FF2B5EF4-FFF2-40B4-BE49-F238E27FC236}">
                <a16:creationId xmlns:a16="http://schemas.microsoft.com/office/drawing/2014/main" id="{E25DE1E5-3E70-3423-7A01-2BE2B7B53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06" y="1"/>
            <a:ext cx="9144000" cy="765175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indent="176213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imes New Roman" panose="02020603050405020304" pitchFamily="18" charset="0"/>
                <a:ea typeface="黑体" panose="02010609060101010101" pitchFamily="49" charset="-122"/>
              </a:rPr>
              <a:t>6.2.10  </a:t>
            </a:r>
            <a:r>
              <a:rPr lang="zh-CN" altLang="en-US" sz="3600">
                <a:latin typeface="Times New Roman" panose="02020603050405020304" pitchFamily="18" charset="0"/>
                <a:ea typeface="黑体" panose="02010609060101010101" pitchFamily="49" charset="-122"/>
              </a:rPr>
              <a:t>遗传算法的应用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0D7E64-0D3C-8D89-8879-93E1BA9A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519" y="765176"/>
            <a:ext cx="6791375" cy="47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76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实例代码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2610150" y="1879762"/>
            <a:ext cx="6504283" cy="419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JSP_GA.m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GA4JSP205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114" y="517724"/>
            <a:ext cx="2286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9807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>
            <a:spLocks noGrp="1"/>
          </p:cNvSpPr>
          <p:nvPr>
            <p:ph type="title"/>
          </p:nvPr>
        </p:nvSpPr>
        <p:spPr>
          <a:xfrm>
            <a:off x="2463480" y="1739837"/>
            <a:ext cx="8638504" cy="1017879"/>
          </a:xfrm>
        </p:spPr>
        <p:txBody>
          <a:bodyPr>
            <a:no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50000"/>
              <a:defRPr/>
            </a:pPr>
            <a:r>
              <a:rPr lang="zh-CN" altLang="en-US" sz="44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隶书" pitchFamily="49" charset="-122"/>
                <a:ea typeface="隶书" pitchFamily="49" charset="-122"/>
              </a:rPr>
              <a:t>感谢您的关注，欢迎批评指导！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175943" y="3195218"/>
            <a:ext cx="4371858" cy="81176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zh-CN" altLang="en-US" sz="2000" dirty="0"/>
              <a:t>黄志坚</a:t>
            </a:r>
          </a:p>
          <a:p>
            <a:pPr algn="ctr"/>
            <a:r>
              <a:rPr lang="en-US" altLang="zh-CN" sz="2000" u="sng" dirty="0"/>
              <a:t>Tel: 13657108830     </a:t>
            </a:r>
          </a:p>
          <a:p>
            <a:pPr algn="ctr"/>
            <a:r>
              <a:rPr lang="en-US" altLang="zh-CN" sz="2000" u="sng" dirty="0"/>
              <a:t>e-mail:274652724@qq.com</a:t>
            </a:r>
          </a:p>
        </p:txBody>
      </p:sp>
    </p:spTree>
    <p:extLst>
      <p:ext uri="{BB962C8B-B14F-4D97-AF65-F5344CB8AC3E}">
        <p14:creationId xmlns:p14="http://schemas.microsoft.com/office/powerpoint/2010/main" val="1282876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3104120" y="135406"/>
            <a:ext cx="8709608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遗传算法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57" y="3853547"/>
            <a:ext cx="2286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2802933" y="1530006"/>
            <a:ext cx="80247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除了旅行商问题，还可以求解：寻路问题，八数码问题，囚犯困境，动作控制，生产调度问题，人工生命模拟等</a:t>
            </a:r>
            <a:endParaRPr lang="en-US" altLang="zh-CN" sz="24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+mn-ea"/>
            </a:endParaRPr>
          </a:p>
          <a:p>
            <a:pPr>
              <a:defRPr/>
            </a:pPr>
            <a:endParaRPr lang="en-US" altLang="zh-CN" sz="24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+mn-ea"/>
            </a:endParaRPr>
          </a:p>
          <a:p>
            <a:pPr>
              <a:defRPr/>
            </a:pPr>
            <a:r>
              <a:rPr lang="zh-CN" altLang="en-US" sz="24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遗传算法已被人们广泛地应用于组合优化、机器学习、信号处理、自适应控制和人工生命等领域。</a:t>
            </a:r>
            <a:endParaRPr lang="en-US" altLang="zh-CN" sz="24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+mn-ea"/>
            </a:endParaRPr>
          </a:p>
          <a:p>
            <a:pPr>
              <a:defRPr/>
            </a:pPr>
            <a:endParaRPr lang="zh-CN" altLang="en-US" sz="2400" dirty="0">
              <a:gradFill flip="none" rotWithShape="1">
                <a:gsLst>
                  <a:gs pos="0">
                    <a:srgbClr val="159598"/>
                  </a:gs>
                  <a:gs pos="50000">
                    <a:srgbClr val="159598"/>
                  </a:gs>
                  <a:gs pos="100000">
                    <a:srgbClr val="5EC86C"/>
                  </a:gs>
                </a:gsLst>
                <a:lin ang="0" scaled="1"/>
                <a:tileRect/>
              </a:gra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02933" y="5369809"/>
            <a:ext cx="8024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基本思想、主要步骤、基本流程是什么？</a:t>
            </a:r>
          </a:p>
        </p:txBody>
      </p:sp>
      <p:sp>
        <p:nvSpPr>
          <p:cNvPr id="14" name="矩形 13"/>
          <p:cNvSpPr/>
          <p:nvPr/>
        </p:nvSpPr>
        <p:spPr>
          <a:xfrm>
            <a:off x="2802932" y="3622714"/>
            <a:ext cx="80247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24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如何在搜索过程中</a:t>
            </a:r>
            <a:r>
              <a:rPr lang="zh-CN" altLang="en-US" sz="2400" b="1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自动获取和积累</a:t>
            </a:r>
            <a:r>
              <a:rPr lang="zh-CN" altLang="en-US" sz="24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有关搜索空间的知识？并</a:t>
            </a:r>
            <a:r>
              <a:rPr lang="zh-CN" altLang="en-US" sz="2400" b="1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自适应</a:t>
            </a:r>
            <a:r>
              <a:rPr lang="zh-CN" altLang="en-US" sz="24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地控制搜索过程以求得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最佳解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02929" y="4782301"/>
            <a:ext cx="8024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chemeClr val="accent2"/>
              </a:buClr>
            </a:pPr>
            <a:r>
              <a:rPr lang="zh-CN" altLang="en-US" sz="24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+mn-ea"/>
              </a:rPr>
              <a:t>如何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自适应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地控制搜索过程以求得最佳解？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789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/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7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015868" y="3886200"/>
            <a:ext cx="10565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MMConnector"/>
          <p:cNvSpPr/>
          <p:nvPr/>
        </p:nvSpPr>
        <p:spPr>
          <a:xfrm>
            <a:off x="5873613" y="2357132"/>
            <a:ext cx="1656932" cy="1897422"/>
          </a:xfrm>
          <a:custGeom>
            <a:avLst/>
            <a:gdLst/>
            <a:ahLst/>
            <a:cxnLst/>
            <a:rect l="0" t="0" r="0" b="0"/>
            <a:pathLst>
              <a:path w="1166428" h="1247825">
                <a:moveTo>
                  <a:pt x="-522478" y="446051"/>
                </a:moveTo>
                <a:cubicBezTo>
                  <a:pt x="-517648" y="428768"/>
                  <a:pt x="-512612" y="411545"/>
                  <a:pt x="-507424" y="394370"/>
                </a:cubicBezTo>
                <a:cubicBezTo>
                  <a:pt x="-502237" y="377195"/>
                  <a:pt x="-496898" y="360067"/>
                  <a:pt x="-491392" y="342994"/>
                </a:cubicBezTo>
                <a:cubicBezTo>
                  <a:pt x="-485885" y="325921"/>
                  <a:pt x="-480212" y="308903"/>
                  <a:pt x="-474372" y="291943"/>
                </a:cubicBezTo>
                <a:cubicBezTo>
                  <a:pt x="-468532" y="274983"/>
                  <a:pt x="-462526" y="258081"/>
                  <a:pt x="-456350" y="241241"/>
                </a:cubicBezTo>
                <a:cubicBezTo>
                  <a:pt x="-450174" y="224401"/>
                  <a:pt x="-443827" y="207624"/>
                  <a:pt x="-437307" y="190915"/>
                </a:cubicBezTo>
                <a:cubicBezTo>
                  <a:pt x="-430787" y="174205"/>
                  <a:pt x="-424093" y="157563"/>
                  <a:pt x="-417220" y="140995"/>
                </a:cubicBezTo>
                <a:cubicBezTo>
                  <a:pt x="-410347" y="124427"/>
                  <a:pt x="-403295" y="107932"/>
                  <a:pt x="-396059" y="91517"/>
                </a:cubicBezTo>
                <a:cubicBezTo>
                  <a:pt x="-388824" y="75103"/>
                  <a:pt x="-381404" y="58768"/>
                  <a:pt x="-373795" y="42522"/>
                </a:cubicBezTo>
                <a:cubicBezTo>
                  <a:pt x="-366185" y="26275"/>
                  <a:pt x="-358386" y="10116"/>
                  <a:pt x="-350390" y="-5946"/>
                </a:cubicBezTo>
                <a:cubicBezTo>
                  <a:pt x="-342394" y="-22009"/>
                  <a:pt x="-334202" y="-37975"/>
                  <a:pt x="-325806" y="-53835"/>
                </a:cubicBezTo>
                <a:cubicBezTo>
                  <a:pt x="-317411" y="-69695"/>
                  <a:pt x="-308812" y="-85449"/>
                  <a:pt x="-300001" y="-101086"/>
                </a:cubicBezTo>
                <a:cubicBezTo>
                  <a:pt x="-291191" y="-116723"/>
                  <a:pt x="-282170" y="-132243"/>
                  <a:pt x="-272929" y="-147634"/>
                </a:cubicBezTo>
                <a:cubicBezTo>
                  <a:pt x="-263689" y="-163024"/>
                  <a:pt x="-254229" y="-178285"/>
                  <a:pt x="-244542" y="-193402"/>
                </a:cubicBezTo>
                <a:cubicBezTo>
                  <a:pt x="-234855" y="-208520"/>
                  <a:pt x="-224941" y="-223494"/>
                  <a:pt x="-214791" y="-238309"/>
                </a:cubicBezTo>
                <a:cubicBezTo>
                  <a:pt x="-204641" y="-253123"/>
                  <a:pt x="-194256" y="-267779"/>
                  <a:pt x="-183626" y="-282257"/>
                </a:cubicBezTo>
                <a:cubicBezTo>
                  <a:pt x="-172996" y="-296736"/>
                  <a:pt x="-162121" y="-311037"/>
                  <a:pt x="-150995" y="-325142"/>
                </a:cubicBezTo>
                <a:cubicBezTo>
                  <a:pt x="-139868" y="-339247"/>
                  <a:pt x="-128489" y="-353155"/>
                  <a:pt x="-116851" y="-366844"/>
                </a:cubicBezTo>
                <a:cubicBezTo>
                  <a:pt x="-105212" y="-380533"/>
                  <a:pt x="-93313" y="-394003"/>
                  <a:pt x="-81148" y="-407230"/>
                </a:cubicBezTo>
                <a:cubicBezTo>
                  <a:pt x="-68984" y="-420457"/>
                  <a:pt x="-56552" y="-433441"/>
                  <a:pt x="-43850" y="-446155"/>
                </a:cubicBezTo>
                <a:cubicBezTo>
                  <a:pt x="-31147" y="-458869"/>
                  <a:pt x="-18174" y="-471314"/>
                  <a:pt x="-4926" y="-483460"/>
                </a:cubicBezTo>
                <a:cubicBezTo>
                  <a:pt x="8322" y="-495606"/>
                  <a:pt x="21844" y="-507454"/>
                  <a:pt x="35639" y="-518973"/>
                </a:cubicBezTo>
                <a:cubicBezTo>
                  <a:pt x="49435" y="-530492"/>
                  <a:pt x="63505" y="-541683"/>
                  <a:pt x="77845" y="-552513"/>
                </a:cubicBezTo>
                <a:cubicBezTo>
                  <a:pt x="92185" y="-563343"/>
                  <a:pt x="106796" y="-573813"/>
                  <a:pt x="121670" y="-583890"/>
                </a:cubicBezTo>
                <a:cubicBezTo>
                  <a:pt x="136544" y="-593968"/>
                  <a:pt x="151680" y="-603653"/>
                  <a:pt x="167068" y="-612916"/>
                </a:cubicBezTo>
                <a:cubicBezTo>
                  <a:pt x="182455" y="-622178"/>
                  <a:pt x="198093" y="-631017"/>
                  <a:pt x="213965" y="-639404"/>
                </a:cubicBezTo>
                <a:cubicBezTo>
                  <a:pt x="229836" y="-647791"/>
                  <a:pt x="245941" y="-655726"/>
                  <a:pt x="262258" y="-663183"/>
                </a:cubicBezTo>
                <a:cubicBezTo>
                  <a:pt x="278575" y="-670641"/>
                  <a:pt x="295104" y="-677620"/>
                  <a:pt x="311817" y="-684102"/>
                </a:cubicBezTo>
                <a:cubicBezTo>
                  <a:pt x="328530" y="-690583"/>
                  <a:pt x="345427" y="-696566"/>
                  <a:pt x="362485" y="-702037"/>
                </a:cubicBezTo>
                <a:cubicBezTo>
                  <a:pt x="379543" y="-707508"/>
                  <a:pt x="396763" y="-712467"/>
                  <a:pt x="414083" y="-716905"/>
                </a:cubicBezTo>
                <a:cubicBezTo>
                  <a:pt x="431404" y="-721343"/>
                  <a:pt x="448826" y="-725262"/>
                  <a:pt x="466423" y="-728660"/>
                </a:cubicBezTo>
                <a:cubicBezTo>
                  <a:pt x="484019" y="-732058"/>
                  <a:pt x="501790" y="-734937"/>
                  <a:pt x="519307" y="-737301"/>
                </a:cubicBezTo>
                <a:cubicBezTo>
                  <a:pt x="536823" y="-739665"/>
                  <a:pt x="554084" y="-741514"/>
                  <a:pt x="572543" y="-742868"/>
                </a:cubicBezTo>
                <a:cubicBezTo>
                  <a:pt x="591001" y="-744221"/>
                  <a:pt x="610656" y="-745079"/>
                  <a:pt x="625949" y="-745437"/>
                </a:cubicBezTo>
                <a:cubicBezTo>
                  <a:pt x="641241" y="-745795"/>
                  <a:pt x="652171" y="-745654"/>
                  <a:pt x="663100" y="-745512"/>
                </a:cubicBezTo>
                <a:cubicBezTo>
                  <a:pt x="665836" y="-745477"/>
                  <a:pt x="667660" y="-743802"/>
                  <a:pt x="667660" y="-741712"/>
                </a:cubicBezTo>
                <a:cubicBezTo>
                  <a:pt x="667660" y="-739622"/>
                  <a:pt x="665835" y="-737967"/>
                  <a:pt x="663100" y="-737912"/>
                </a:cubicBezTo>
                <a:cubicBezTo>
                  <a:pt x="652255" y="-737695"/>
                  <a:pt x="641410" y="-737478"/>
                  <a:pt x="626276" y="-736624"/>
                </a:cubicBezTo>
                <a:cubicBezTo>
                  <a:pt x="611141" y="-735771"/>
                  <a:pt x="591718" y="-734280"/>
                  <a:pt x="573516" y="-732342"/>
                </a:cubicBezTo>
                <a:cubicBezTo>
                  <a:pt x="555314" y="-730403"/>
                  <a:pt x="538335" y="-728015"/>
                  <a:pt x="521138" y="-725115"/>
                </a:cubicBezTo>
                <a:cubicBezTo>
                  <a:pt x="503942" y="-722214"/>
                  <a:pt x="486529" y="-718801"/>
                  <a:pt x="469324" y="-714887"/>
                </a:cubicBezTo>
                <a:cubicBezTo>
                  <a:pt x="452119" y="-710972"/>
                  <a:pt x="435123" y="-706556"/>
                  <a:pt x="418259" y="-701637"/>
                </a:cubicBezTo>
                <a:cubicBezTo>
                  <a:pt x="401396" y="-696719"/>
                  <a:pt x="384666" y="-691299"/>
                  <a:pt x="368127" y="-685387"/>
                </a:cubicBezTo>
                <a:cubicBezTo>
                  <a:pt x="351588" y="-679475"/>
                  <a:pt x="335239" y="-673072"/>
                  <a:pt x="319100" y="-666193"/>
                </a:cubicBezTo>
                <a:cubicBezTo>
                  <a:pt x="302961" y="-659314"/>
                  <a:pt x="287031" y="-651960"/>
                  <a:pt x="271334" y="-644151"/>
                </a:cubicBezTo>
                <a:cubicBezTo>
                  <a:pt x="255637" y="-636343"/>
                  <a:pt x="240174" y="-628080"/>
                  <a:pt x="224962" y="-619389"/>
                </a:cubicBezTo>
                <a:cubicBezTo>
                  <a:pt x="209749" y="-610697"/>
                  <a:pt x="194788" y="-601577"/>
                  <a:pt x="180090" y="-592057"/>
                </a:cubicBezTo>
                <a:cubicBezTo>
                  <a:pt x="165393" y="-582537"/>
                  <a:pt x="150959" y="-572616"/>
                  <a:pt x="136799" y="-562325"/>
                </a:cubicBezTo>
                <a:cubicBezTo>
                  <a:pt x="122638" y="-552034"/>
                  <a:pt x="108750" y="-541373"/>
                  <a:pt x="95139" y="-530371"/>
                </a:cubicBezTo>
                <a:cubicBezTo>
                  <a:pt x="81528" y="-519370"/>
                  <a:pt x="68195" y="-508028"/>
                  <a:pt x="55139" y="-496376"/>
                </a:cubicBezTo>
                <a:cubicBezTo>
                  <a:pt x="42084" y="-484724"/>
                  <a:pt x="29306" y="-472762"/>
                  <a:pt x="16805" y="-460519"/>
                </a:cubicBezTo>
                <a:cubicBezTo>
                  <a:pt x="4303" y="-448275"/>
                  <a:pt x="-7922" y="-435749"/>
                  <a:pt x="-19875" y="-422969"/>
                </a:cubicBezTo>
                <a:cubicBezTo>
                  <a:pt x="-31829" y="-410189"/>
                  <a:pt x="-43511" y="-397154"/>
                  <a:pt x="-54927" y="-383890"/>
                </a:cubicBezTo>
                <a:cubicBezTo>
                  <a:pt x="-66344" y="-370625"/>
                  <a:pt x="-77494" y="-357131"/>
                  <a:pt x="-88387" y="-343429"/>
                </a:cubicBezTo>
                <a:cubicBezTo>
                  <a:pt x="-99279" y="-329728"/>
                  <a:pt x="-109913" y="-315820"/>
                  <a:pt x="-120297" y="-301725"/>
                </a:cubicBezTo>
                <a:cubicBezTo>
                  <a:pt x="-130681" y="-287631"/>
                  <a:pt x="-140815" y="-273351"/>
                  <a:pt x="-150707" y="-258903"/>
                </a:cubicBezTo>
                <a:cubicBezTo>
                  <a:pt x="-160599" y="-244455"/>
                  <a:pt x="-170249" y="-229840"/>
                  <a:pt x="-179667" y="-215074"/>
                </a:cubicBezTo>
                <a:cubicBezTo>
                  <a:pt x="-189084" y="-200308"/>
                  <a:pt x="-198268" y="-185392"/>
                  <a:pt x="-207228" y="-170340"/>
                </a:cubicBezTo>
                <a:cubicBezTo>
                  <a:pt x="-216187" y="-155288"/>
                  <a:pt x="-224922" y="-140100"/>
                  <a:pt x="-233441" y="-124791"/>
                </a:cubicBezTo>
                <a:cubicBezTo>
                  <a:pt x="-241960" y="-109481"/>
                  <a:pt x="-250263" y="-94049"/>
                  <a:pt x="-258357" y="-78508"/>
                </a:cubicBezTo>
                <a:cubicBezTo>
                  <a:pt x="-266451" y="-62966"/>
                  <a:pt x="-274337" y="-47314"/>
                  <a:pt x="-282022" y="-31562"/>
                </a:cubicBezTo>
                <a:cubicBezTo>
                  <a:pt x="-289707" y="-15811"/>
                  <a:pt x="-297192" y="40"/>
                  <a:pt x="-304482" y="15981"/>
                </a:cubicBezTo>
                <a:cubicBezTo>
                  <a:pt x="-311772" y="31922"/>
                  <a:pt x="-318869" y="47953"/>
                  <a:pt x="-325778" y="64065"/>
                </a:cubicBezTo>
                <a:cubicBezTo>
                  <a:pt x="-332687" y="80177"/>
                  <a:pt x="-339408" y="96371"/>
                  <a:pt x="-345948" y="112639"/>
                </a:cubicBezTo>
                <a:cubicBezTo>
                  <a:pt x="-352488" y="128906"/>
                  <a:pt x="-358846" y="145248"/>
                  <a:pt x="-365027" y="161656"/>
                </a:cubicBezTo>
                <a:cubicBezTo>
                  <a:pt x="-371208" y="178065"/>
                  <a:pt x="-377213" y="194540"/>
                  <a:pt x="-383046" y="211076"/>
                </a:cubicBezTo>
                <a:cubicBezTo>
                  <a:pt x="-388879" y="227613"/>
                  <a:pt x="-394540" y="244210"/>
                  <a:pt x="-400032" y="260862"/>
                </a:cubicBezTo>
                <a:cubicBezTo>
                  <a:pt x="-405524" y="277515"/>
                  <a:pt x="-410848" y="294223"/>
                  <a:pt x="-416008" y="310981"/>
                </a:cubicBezTo>
                <a:cubicBezTo>
                  <a:pt x="-421167" y="327739"/>
                  <a:pt x="-426162" y="344547"/>
                  <a:pt x="-430991" y="361401"/>
                </a:cubicBezTo>
                <a:cubicBezTo>
                  <a:pt x="-435820" y="378255"/>
                  <a:pt x="-440484" y="395156"/>
                  <a:pt x="-444997" y="412095"/>
                </a:cubicBezTo>
                <a:cubicBezTo>
                  <a:pt x="-449510" y="429035"/>
                  <a:pt x="-453873" y="446013"/>
                  <a:pt x="-458032" y="463038"/>
                </a:cubicBezTo>
                <a:cubicBezTo>
                  <a:pt x="-462190" y="480062"/>
                  <a:pt x="-466144" y="497133"/>
                  <a:pt x="-470099" y="514204"/>
                </a:cubicBezTo>
                <a:cubicBezTo>
                  <a:pt x="-475655" y="538192"/>
                  <a:pt x="-494761" y="550438"/>
                  <a:pt x="-513037" y="545987"/>
                </a:cubicBezTo>
                <a:cubicBezTo>
                  <a:pt x="-531313" y="541537"/>
                  <a:pt x="-542901" y="521814"/>
                  <a:pt x="-536557" y="498021"/>
                </a:cubicBezTo>
                <a:cubicBezTo>
                  <a:pt x="-531933" y="480678"/>
                  <a:pt x="-527309" y="463335"/>
                  <a:pt x="-522478" y="446051"/>
                </a:cubicBezTo>
                <a:close/>
              </a:path>
            </a:pathLst>
          </a:custGeom>
          <a:solidFill>
            <a:srgbClr val="4087F3"/>
          </a:solidFill>
          <a:ln w="7600" cap="rnd">
            <a:solidFill>
              <a:srgbClr val="4087F3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MMConnector"/>
          <p:cNvSpPr/>
          <p:nvPr/>
        </p:nvSpPr>
        <p:spPr>
          <a:xfrm>
            <a:off x="5873613" y="3142247"/>
            <a:ext cx="1133573" cy="369497"/>
          </a:xfrm>
          <a:custGeom>
            <a:avLst/>
            <a:gdLst/>
            <a:ahLst/>
            <a:cxnLst/>
            <a:rect l="0" t="0" r="0" b="0"/>
            <a:pathLst>
              <a:path w="798000" h="242997">
                <a:moveTo>
                  <a:pt x="-112880" y="-41608"/>
                </a:moveTo>
                <a:cubicBezTo>
                  <a:pt x="-97792" y="-52271"/>
                  <a:pt x="-82283" y="-62241"/>
                  <a:pt x="-66537" y="-71733"/>
                </a:cubicBezTo>
                <a:cubicBezTo>
                  <a:pt x="-50792" y="-81224"/>
                  <a:pt x="-34809" y="-90236"/>
                  <a:pt x="-18601" y="-98742"/>
                </a:cubicBezTo>
                <a:cubicBezTo>
                  <a:pt x="-2393" y="-107247"/>
                  <a:pt x="14039" y="-115244"/>
                  <a:pt x="30647" y="-122772"/>
                </a:cubicBezTo>
                <a:cubicBezTo>
                  <a:pt x="47255" y="-130299"/>
                  <a:pt x="64037" y="-137356"/>
                  <a:pt x="80963" y="-143964"/>
                </a:cubicBezTo>
                <a:cubicBezTo>
                  <a:pt x="97888" y="-150571"/>
                  <a:pt x="114956" y="-156729"/>
                  <a:pt x="132137" y="-162462"/>
                </a:cubicBezTo>
                <a:cubicBezTo>
                  <a:pt x="149318" y="-168195"/>
                  <a:pt x="166611" y="-173503"/>
                  <a:pt x="183991" y="-178411"/>
                </a:cubicBezTo>
                <a:cubicBezTo>
                  <a:pt x="201372" y="-183318"/>
                  <a:pt x="218840" y="-187824"/>
                  <a:pt x="236373" y="-191953"/>
                </a:cubicBezTo>
                <a:cubicBezTo>
                  <a:pt x="253907" y="-196082"/>
                  <a:pt x="271507" y="-199833"/>
                  <a:pt x="289154" y="-203229"/>
                </a:cubicBezTo>
                <a:cubicBezTo>
                  <a:pt x="306801" y="-206625"/>
                  <a:pt x="324497" y="-209666"/>
                  <a:pt x="342225" y="-212374"/>
                </a:cubicBezTo>
                <a:cubicBezTo>
                  <a:pt x="359953" y="-215081"/>
                  <a:pt x="377713" y="-217455"/>
                  <a:pt x="395494" y="-219515"/>
                </a:cubicBezTo>
                <a:cubicBezTo>
                  <a:pt x="413275" y="-221575"/>
                  <a:pt x="431077" y="-223322"/>
                  <a:pt x="448886" y="-224776"/>
                </a:cubicBezTo>
                <a:cubicBezTo>
                  <a:pt x="466695" y="-226230"/>
                  <a:pt x="484510" y="-227391"/>
                  <a:pt x="502337" y="-228271"/>
                </a:cubicBezTo>
                <a:cubicBezTo>
                  <a:pt x="520163" y="-229152"/>
                  <a:pt x="538001" y="-229752"/>
                  <a:pt x="555794" y="-230109"/>
                </a:cubicBezTo>
                <a:cubicBezTo>
                  <a:pt x="573587" y="-230466"/>
                  <a:pt x="591336" y="-230580"/>
                  <a:pt x="609213" y="-230389"/>
                </a:cubicBezTo>
                <a:cubicBezTo>
                  <a:pt x="627090" y="-230199"/>
                  <a:pt x="645095" y="-229703"/>
                  <a:pt x="663100" y="-229207"/>
                </a:cubicBezTo>
                <a:cubicBezTo>
                  <a:pt x="665835" y="-229131"/>
                  <a:pt x="667660" y="-227477"/>
                  <a:pt x="667660" y="-225387"/>
                </a:cubicBezTo>
                <a:cubicBezTo>
                  <a:pt x="667660" y="-223297"/>
                  <a:pt x="665833" y="-221686"/>
                  <a:pt x="663100" y="-221568"/>
                </a:cubicBezTo>
                <a:cubicBezTo>
                  <a:pt x="645182" y="-220799"/>
                  <a:pt x="627264" y="-220029"/>
                  <a:pt x="609520" y="-218957"/>
                </a:cubicBezTo>
                <a:cubicBezTo>
                  <a:pt x="591776" y="-217886"/>
                  <a:pt x="574207" y="-216511"/>
                  <a:pt x="556632" y="-214898"/>
                </a:cubicBezTo>
                <a:cubicBezTo>
                  <a:pt x="539057" y="-213285"/>
                  <a:pt x="521477" y="-211434"/>
                  <a:pt x="503952" y="-209309"/>
                </a:cubicBezTo>
                <a:cubicBezTo>
                  <a:pt x="486428" y="-207184"/>
                  <a:pt x="468960" y="-204785"/>
                  <a:pt x="451547" y="-202103"/>
                </a:cubicBezTo>
                <a:cubicBezTo>
                  <a:pt x="434134" y="-199421"/>
                  <a:pt x="416777" y="-196456"/>
                  <a:pt x="399492" y="-193191"/>
                </a:cubicBezTo>
                <a:cubicBezTo>
                  <a:pt x="382208" y="-189925"/>
                  <a:pt x="364998" y="-186360"/>
                  <a:pt x="347876" y="-182479"/>
                </a:cubicBezTo>
                <a:cubicBezTo>
                  <a:pt x="330755" y="-178598"/>
                  <a:pt x="313723" y="-174401"/>
                  <a:pt x="296801" y="-169873"/>
                </a:cubicBezTo>
                <a:cubicBezTo>
                  <a:pt x="279878" y="-165344"/>
                  <a:pt x="263065" y="-160484"/>
                  <a:pt x="246383" y="-155275"/>
                </a:cubicBezTo>
                <a:cubicBezTo>
                  <a:pt x="229701" y="-150067"/>
                  <a:pt x="213151" y="-144510"/>
                  <a:pt x="196758" y="-138590"/>
                </a:cubicBezTo>
                <a:cubicBezTo>
                  <a:pt x="180364" y="-132670"/>
                  <a:pt x="164129" y="-126386"/>
                  <a:pt x="148079" y="-119724"/>
                </a:cubicBezTo>
                <a:cubicBezTo>
                  <a:pt x="132030" y="-113062"/>
                  <a:pt x="116166" y="-106021"/>
                  <a:pt x="100523" y="-98588"/>
                </a:cubicBezTo>
                <a:cubicBezTo>
                  <a:pt x="84880" y="-91155"/>
                  <a:pt x="69456" y="-83329"/>
                  <a:pt x="54288" y="-75102"/>
                </a:cubicBezTo>
                <a:cubicBezTo>
                  <a:pt x="39119" y="-66875"/>
                  <a:pt x="24204" y="-58246"/>
                  <a:pt x="9597" y="-49197"/>
                </a:cubicBezTo>
                <a:cubicBezTo>
                  <a:pt x="-5009" y="-40148"/>
                  <a:pt x="-19308" y="-30678"/>
                  <a:pt x="-33295" y="-20820"/>
                </a:cubicBezTo>
                <a:cubicBezTo>
                  <a:pt x="-47281" y="-10961"/>
                  <a:pt x="-60954" y="-715"/>
                  <a:pt x="-74103" y="10062"/>
                </a:cubicBezTo>
                <a:cubicBezTo>
                  <a:pt x="-87252" y="20839"/>
                  <a:pt x="-99877" y="32147"/>
                  <a:pt x="-112502" y="43455"/>
                </a:cubicBezTo>
                <a:cubicBezTo>
                  <a:pt x="-130845" y="59883"/>
                  <a:pt x="-153596" y="58702"/>
                  <a:pt x="-165914" y="44487"/>
                </a:cubicBezTo>
                <a:cubicBezTo>
                  <a:pt x="-178233" y="30272"/>
                  <a:pt x="-176768" y="6839"/>
                  <a:pt x="-157298" y="-8236"/>
                </a:cubicBezTo>
                <a:cubicBezTo>
                  <a:pt x="-142632" y="-19591"/>
                  <a:pt x="-127967" y="-30946"/>
                  <a:pt x="-112880" y="-41608"/>
                </a:cubicBezTo>
                <a:close/>
              </a:path>
            </a:pathLst>
          </a:custGeom>
          <a:solidFill>
            <a:srgbClr val="FBBF04"/>
          </a:solidFill>
          <a:ln w="7600" cap="rnd">
            <a:solidFill>
              <a:srgbClr val="FBBF04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MMConnector"/>
          <p:cNvSpPr/>
          <p:nvPr/>
        </p:nvSpPr>
        <p:spPr>
          <a:xfrm>
            <a:off x="9087563" y="2348103"/>
            <a:ext cx="463146" cy="902846"/>
          </a:xfrm>
          <a:custGeom>
            <a:avLst/>
            <a:gdLst/>
            <a:ahLst/>
            <a:cxnLst/>
            <a:rect l="0" t="0" r="0" b="0"/>
            <a:pathLst>
              <a:path w="326040" h="593750" fill="none">
                <a:moveTo>
                  <a:pt x="-163020" y="296875"/>
                </a:moveTo>
                <a:lnTo>
                  <a:pt x="-67716" y="296875"/>
                </a:lnTo>
                <a:cubicBezTo>
                  <a:pt x="-67716" y="59375"/>
                  <a:pt x="24578" y="-296875"/>
                  <a:pt x="163020" y="-296875"/>
                </a:cubicBezTo>
              </a:path>
            </a:pathLst>
          </a:custGeom>
          <a:noFill/>
          <a:ln w="15200" cap="rnd">
            <a:solidFill>
              <a:srgbClr val="FBBF04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MMConnector"/>
          <p:cNvSpPr/>
          <p:nvPr/>
        </p:nvSpPr>
        <p:spPr>
          <a:xfrm>
            <a:off x="9087563" y="2528672"/>
            <a:ext cx="327765" cy="541708"/>
          </a:xfrm>
          <a:custGeom>
            <a:avLst/>
            <a:gdLst/>
            <a:ahLst/>
            <a:cxnLst/>
            <a:rect l="0" t="0" r="0" b="0"/>
            <a:pathLst>
              <a:path w="230736" h="356250" fill="none">
                <a:moveTo>
                  <a:pt x="-67716" y="178125"/>
                </a:moveTo>
                <a:cubicBezTo>
                  <a:pt x="-67716" y="35625"/>
                  <a:pt x="24578" y="-178125"/>
                  <a:pt x="163020" y="-178125"/>
                </a:cubicBezTo>
              </a:path>
            </a:pathLst>
          </a:custGeom>
          <a:noFill/>
          <a:ln w="15200" cap="rnd">
            <a:solidFill>
              <a:srgbClr val="FBBF04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MMConnector"/>
          <p:cNvSpPr/>
          <p:nvPr/>
        </p:nvSpPr>
        <p:spPr>
          <a:xfrm>
            <a:off x="9087563" y="2709241"/>
            <a:ext cx="327765" cy="180569"/>
          </a:xfrm>
          <a:custGeom>
            <a:avLst/>
            <a:gdLst/>
            <a:ahLst/>
            <a:cxnLst/>
            <a:rect l="0" t="0" r="0" b="0"/>
            <a:pathLst>
              <a:path w="230736" h="118750" fill="none">
                <a:moveTo>
                  <a:pt x="-67716" y="59375"/>
                </a:moveTo>
                <a:cubicBezTo>
                  <a:pt x="-67716" y="11875"/>
                  <a:pt x="24578" y="-59375"/>
                  <a:pt x="163020" y="-59375"/>
                </a:cubicBezTo>
              </a:path>
            </a:pathLst>
          </a:custGeom>
          <a:noFill/>
          <a:ln w="15200" cap="rnd">
            <a:solidFill>
              <a:srgbClr val="FBBF04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MMConnector"/>
          <p:cNvSpPr/>
          <p:nvPr/>
        </p:nvSpPr>
        <p:spPr>
          <a:xfrm>
            <a:off x="9087563" y="2889810"/>
            <a:ext cx="327765" cy="180569"/>
          </a:xfrm>
          <a:custGeom>
            <a:avLst/>
            <a:gdLst/>
            <a:ahLst/>
            <a:cxnLst/>
            <a:rect l="0" t="0" r="0" b="0"/>
            <a:pathLst>
              <a:path w="230736" h="118750" fill="none">
                <a:moveTo>
                  <a:pt x="-67716" y="-59375"/>
                </a:moveTo>
                <a:cubicBezTo>
                  <a:pt x="-67716" y="-11875"/>
                  <a:pt x="24578" y="59375"/>
                  <a:pt x="163020" y="59375"/>
                </a:cubicBezTo>
              </a:path>
            </a:pathLst>
          </a:custGeom>
          <a:noFill/>
          <a:ln w="15200" cap="rnd">
            <a:solidFill>
              <a:srgbClr val="FBBF04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MMConnector"/>
          <p:cNvSpPr/>
          <p:nvPr/>
        </p:nvSpPr>
        <p:spPr>
          <a:xfrm>
            <a:off x="9087563" y="3070380"/>
            <a:ext cx="327765" cy="541708"/>
          </a:xfrm>
          <a:custGeom>
            <a:avLst/>
            <a:gdLst/>
            <a:ahLst/>
            <a:cxnLst/>
            <a:rect l="0" t="0" r="0" b="0"/>
            <a:pathLst>
              <a:path w="230736" h="356250" fill="none">
                <a:moveTo>
                  <a:pt x="-67716" y="-178125"/>
                </a:moveTo>
                <a:cubicBezTo>
                  <a:pt x="-67716" y="-35625"/>
                  <a:pt x="24578" y="178125"/>
                  <a:pt x="163020" y="178125"/>
                </a:cubicBezTo>
              </a:path>
            </a:pathLst>
          </a:custGeom>
          <a:noFill/>
          <a:ln w="15200" cap="rnd">
            <a:solidFill>
              <a:srgbClr val="FBBF04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MMConnector"/>
          <p:cNvSpPr/>
          <p:nvPr/>
        </p:nvSpPr>
        <p:spPr>
          <a:xfrm>
            <a:off x="9087563" y="3250949"/>
            <a:ext cx="327765" cy="902846"/>
          </a:xfrm>
          <a:custGeom>
            <a:avLst/>
            <a:gdLst/>
            <a:ahLst/>
            <a:cxnLst/>
            <a:rect l="0" t="0" r="0" b="0"/>
            <a:pathLst>
              <a:path w="230736" h="593750" fill="none">
                <a:moveTo>
                  <a:pt x="-67716" y="-296875"/>
                </a:moveTo>
                <a:cubicBezTo>
                  <a:pt x="-67716" y="-59375"/>
                  <a:pt x="24578" y="296875"/>
                  <a:pt x="163020" y="296875"/>
                </a:cubicBezTo>
              </a:path>
            </a:pathLst>
          </a:custGeom>
          <a:noFill/>
          <a:ln w="15200" cap="rnd">
            <a:solidFill>
              <a:srgbClr val="FBBF04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MMConnector"/>
          <p:cNvSpPr/>
          <p:nvPr/>
        </p:nvSpPr>
        <p:spPr>
          <a:xfrm>
            <a:off x="5873613" y="4612803"/>
            <a:ext cx="1656932" cy="1897422"/>
          </a:xfrm>
          <a:custGeom>
            <a:avLst/>
            <a:gdLst/>
            <a:ahLst/>
            <a:cxnLst/>
            <a:rect l="0" t="0" r="0" b="0"/>
            <a:pathLst>
              <a:path w="1166428" h="1247825">
                <a:moveTo>
                  <a:pt x="-458032" y="-463038"/>
                </a:moveTo>
                <a:cubicBezTo>
                  <a:pt x="-453873" y="-446013"/>
                  <a:pt x="-449510" y="-429035"/>
                  <a:pt x="-444997" y="-412095"/>
                </a:cubicBezTo>
                <a:cubicBezTo>
                  <a:pt x="-440484" y="-395156"/>
                  <a:pt x="-435820" y="-378255"/>
                  <a:pt x="-430991" y="-361401"/>
                </a:cubicBezTo>
                <a:cubicBezTo>
                  <a:pt x="-426162" y="-344547"/>
                  <a:pt x="-421167" y="-327739"/>
                  <a:pt x="-416008" y="-310981"/>
                </a:cubicBezTo>
                <a:cubicBezTo>
                  <a:pt x="-410848" y="-294223"/>
                  <a:pt x="-405524" y="-277515"/>
                  <a:pt x="-400032" y="-260862"/>
                </a:cubicBezTo>
                <a:cubicBezTo>
                  <a:pt x="-394540" y="-244210"/>
                  <a:pt x="-388879" y="-227613"/>
                  <a:pt x="-383046" y="-211076"/>
                </a:cubicBezTo>
                <a:cubicBezTo>
                  <a:pt x="-377213" y="-194540"/>
                  <a:pt x="-371208" y="-178065"/>
                  <a:pt x="-365027" y="-161656"/>
                </a:cubicBezTo>
                <a:cubicBezTo>
                  <a:pt x="-358846" y="-145248"/>
                  <a:pt x="-352488" y="-128906"/>
                  <a:pt x="-345948" y="-112639"/>
                </a:cubicBezTo>
                <a:cubicBezTo>
                  <a:pt x="-339408" y="-96371"/>
                  <a:pt x="-332687" y="-80177"/>
                  <a:pt x="-325778" y="-64065"/>
                </a:cubicBezTo>
                <a:cubicBezTo>
                  <a:pt x="-318869" y="-47953"/>
                  <a:pt x="-311772" y="-31922"/>
                  <a:pt x="-304482" y="-15981"/>
                </a:cubicBezTo>
                <a:cubicBezTo>
                  <a:pt x="-297192" y="-40"/>
                  <a:pt x="-289707" y="15811"/>
                  <a:pt x="-282022" y="31562"/>
                </a:cubicBezTo>
                <a:cubicBezTo>
                  <a:pt x="-274337" y="47314"/>
                  <a:pt x="-266451" y="62966"/>
                  <a:pt x="-258357" y="78508"/>
                </a:cubicBezTo>
                <a:cubicBezTo>
                  <a:pt x="-250263" y="94049"/>
                  <a:pt x="-241960" y="109481"/>
                  <a:pt x="-233441" y="124791"/>
                </a:cubicBezTo>
                <a:cubicBezTo>
                  <a:pt x="-224922" y="140100"/>
                  <a:pt x="-216187" y="155288"/>
                  <a:pt x="-207228" y="170340"/>
                </a:cubicBezTo>
                <a:cubicBezTo>
                  <a:pt x="-198268" y="185392"/>
                  <a:pt x="-189084" y="200308"/>
                  <a:pt x="-179667" y="215074"/>
                </a:cubicBezTo>
                <a:cubicBezTo>
                  <a:pt x="-170249" y="229840"/>
                  <a:pt x="-160599" y="244455"/>
                  <a:pt x="-150707" y="258903"/>
                </a:cubicBezTo>
                <a:cubicBezTo>
                  <a:pt x="-140815" y="273351"/>
                  <a:pt x="-130681" y="287631"/>
                  <a:pt x="-120297" y="301725"/>
                </a:cubicBezTo>
                <a:cubicBezTo>
                  <a:pt x="-109913" y="315820"/>
                  <a:pt x="-99279" y="329728"/>
                  <a:pt x="-88387" y="343429"/>
                </a:cubicBezTo>
                <a:cubicBezTo>
                  <a:pt x="-77494" y="357131"/>
                  <a:pt x="-66344" y="370625"/>
                  <a:pt x="-54927" y="383890"/>
                </a:cubicBezTo>
                <a:cubicBezTo>
                  <a:pt x="-43511" y="397154"/>
                  <a:pt x="-31829" y="410189"/>
                  <a:pt x="-19875" y="422969"/>
                </a:cubicBezTo>
                <a:cubicBezTo>
                  <a:pt x="-7922" y="435749"/>
                  <a:pt x="4303" y="448275"/>
                  <a:pt x="16805" y="460519"/>
                </a:cubicBezTo>
                <a:cubicBezTo>
                  <a:pt x="29306" y="472762"/>
                  <a:pt x="42084" y="484724"/>
                  <a:pt x="55139" y="496376"/>
                </a:cubicBezTo>
                <a:cubicBezTo>
                  <a:pt x="68195" y="508028"/>
                  <a:pt x="81528" y="519370"/>
                  <a:pt x="95139" y="530371"/>
                </a:cubicBezTo>
                <a:cubicBezTo>
                  <a:pt x="108750" y="541373"/>
                  <a:pt x="122638" y="552034"/>
                  <a:pt x="136799" y="562325"/>
                </a:cubicBezTo>
                <a:cubicBezTo>
                  <a:pt x="150959" y="572616"/>
                  <a:pt x="165393" y="582537"/>
                  <a:pt x="180090" y="592057"/>
                </a:cubicBezTo>
                <a:cubicBezTo>
                  <a:pt x="194788" y="601577"/>
                  <a:pt x="209749" y="610697"/>
                  <a:pt x="224962" y="619389"/>
                </a:cubicBezTo>
                <a:cubicBezTo>
                  <a:pt x="240174" y="628080"/>
                  <a:pt x="255637" y="636343"/>
                  <a:pt x="271334" y="644151"/>
                </a:cubicBezTo>
                <a:cubicBezTo>
                  <a:pt x="287031" y="651960"/>
                  <a:pt x="302961" y="659314"/>
                  <a:pt x="319100" y="666193"/>
                </a:cubicBezTo>
                <a:cubicBezTo>
                  <a:pt x="335239" y="673072"/>
                  <a:pt x="351588" y="679475"/>
                  <a:pt x="368127" y="685387"/>
                </a:cubicBezTo>
                <a:cubicBezTo>
                  <a:pt x="384666" y="691299"/>
                  <a:pt x="401396" y="696719"/>
                  <a:pt x="418259" y="701637"/>
                </a:cubicBezTo>
                <a:cubicBezTo>
                  <a:pt x="435123" y="706556"/>
                  <a:pt x="452119" y="710972"/>
                  <a:pt x="469324" y="714887"/>
                </a:cubicBezTo>
                <a:cubicBezTo>
                  <a:pt x="486529" y="718801"/>
                  <a:pt x="503942" y="722214"/>
                  <a:pt x="521138" y="725115"/>
                </a:cubicBezTo>
                <a:cubicBezTo>
                  <a:pt x="538335" y="728015"/>
                  <a:pt x="555314" y="730403"/>
                  <a:pt x="573516" y="732342"/>
                </a:cubicBezTo>
                <a:cubicBezTo>
                  <a:pt x="591718" y="734280"/>
                  <a:pt x="611141" y="735771"/>
                  <a:pt x="626276" y="736624"/>
                </a:cubicBezTo>
                <a:cubicBezTo>
                  <a:pt x="641410" y="737478"/>
                  <a:pt x="652255" y="737695"/>
                  <a:pt x="663100" y="737913"/>
                </a:cubicBezTo>
                <a:cubicBezTo>
                  <a:pt x="665835" y="737967"/>
                  <a:pt x="667660" y="739623"/>
                  <a:pt x="667660" y="741713"/>
                </a:cubicBezTo>
                <a:cubicBezTo>
                  <a:pt x="667660" y="743803"/>
                  <a:pt x="665836" y="745477"/>
                  <a:pt x="663100" y="745513"/>
                </a:cubicBezTo>
                <a:cubicBezTo>
                  <a:pt x="652171" y="745654"/>
                  <a:pt x="641241" y="745795"/>
                  <a:pt x="625949" y="745437"/>
                </a:cubicBezTo>
                <a:cubicBezTo>
                  <a:pt x="610656" y="745079"/>
                  <a:pt x="591001" y="744221"/>
                  <a:pt x="572543" y="742868"/>
                </a:cubicBezTo>
                <a:cubicBezTo>
                  <a:pt x="554084" y="741514"/>
                  <a:pt x="536823" y="739665"/>
                  <a:pt x="519307" y="737301"/>
                </a:cubicBezTo>
                <a:cubicBezTo>
                  <a:pt x="501790" y="734937"/>
                  <a:pt x="484019" y="732058"/>
                  <a:pt x="466423" y="728660"/>
                </a:cubicBezTo>
                <a:cubicBezTo>
                  <a:pt x="448826" y="725262"/>
                  <a:pt x="431404" y="721343"/>
                  <a:pt x="414083" y="716905"/>
                </a:cubicBezTo>
                <a:cubicBezTo>
                  <a:pt x="396763" y="712467"/>
                  <a:pt x="379543" y="707508"/>
                  <a:pt x="362485" y="702037"/>
                </a:cubicBezTo>
                <a:cubicBezTo>
                  <a:pt x="345427" y="696566"/>
                  <a:pt x="328530" y="690583"/>
                  <a:pt x="311817" y="684102"/>
                </a:cubicBezTo>
                <a:cubicBezTo>
                  <a:pt x="295104" y="677620"/>
                  <a:pt x="278575" y="670641"/>
                  <a:pt x="262258" y="663183"/>
                </a:cubicBezTo>
                <a:cubicBezTo>
                  <a:pt x="245941" y="655726"/>
                  <a:pt x="229836" y="647791"/>
                  <a:pt x="213965" y="639404"/>
                </a:cubicBezTo>
                <a:cubicBezTo>
                  <a:pt x="198093" y="631017"/>
                  <a:pt x="182455" y="622178"/>
                  <a:pt x="167068" y="612916"/>
                </a:cubicBezTo>
                <a:cubicBezTo>
                  <a:pt x="151680" y="603653"/>
                  <a:pt x="136544" y="593968"/>
                  <a:pt x="121670" y="583890"/>
                </a:cubicBezTo>
                <a:cubicBezTo>
                  <a:pt x="106796" y="573813"/>
                  <a:pt x="92185" y="563343"/>
                  <a:pt x="77845" y="552513"/>
                </a:cubicBezTo>
                <a:cubicBezTo>
                  <a:pt x="63505" y="541683"/>
                  <a:pt x="49435" y="530492"/>
                  <a:pt x="35639" y="518973"/>
                </a:cubicBezTo>
                <a:cubicBezTo>
                  <a:pt x="21844" y="507454"/>
                  <a:pt x="8322" y="495606"/>
                  <a:pt x="-4926" y="483460"/>
                </a:cubicBezTo>
                <a:cubicBezTo>
                  <a:pt x="-18174" y="471314"/>
                  <a:pt x="-31147" y="458869"/>
                  <a:pt x="-43850" y="446155"/>
                </a:cubicBezTo>
                <a:cubicBezTo>
                  <a:pt x="-56552" y="433441"/>
                  <a:pt x="-68984" y="420457"/>
                  <a:pt x="-81148" y="407230"/>
                </a:cubicBezTo>
                <a:cubicBezTo>
                  <a:pt x="-93313" y="394003"/>
                  <a:pt x="-105212" y="380533"/>
                  <a:pt x="-116851" y="366844"/>
                </a:cubicBezTo>
                <a:cubicBezTo>
                  <a:pt x="-128489" y="353155"/>
                  <a:pt x="-139868" y="339247"/>
                  <a:pt x="-150995" y="325142"/>
                </a:cubicBezTo>
                <a:cubicBezTo>
                  <a:pt x="-162121" y="311037"/>
                  <a:pt x="-172996" y="296736"/>
                  <a:pt x="-183626" y="282257"/>
                </a:cubicBezTo>
                <a:cubicBezTo>
                  <a:pt x="-194256" y="267779"/>
                  <a:pt x="-204641" y="253123"/>
                  <a:pt x="-214791" y="238309"/>
                </a:cubicBezTo>
                <a:cubicBezTo>
                  <a:pt x="-224941" y="223494"/>
                  <a:pt x="-234855" y="208520"/>
                  <a:pt x="-244542" y="193402"/>
                </a:cubicBezTo>
                <a:cubicBezTo>
                  <a:pt x="-254229" y="178285"/>
                  <a:pt x="-263689" y="163024"/>
                  <a:pt x="-272929" y="147634"/>
                </a:cubicBezTo>
                <a:cubicBezTo>
                  <a:pt x="-282170" y="132243"/>
                  <a:pt x="-291191" y="116723"/>
                  <a:pt x="-300001" y="101086"/>
                </a:cubicBezTo>
                <a:cubicBezTo>
                  <a:pt x="-308812" y="85449"/>
                  <a:pt x="-317411" y="69695"/>
                  <a:pt x="-325806" y="53835"/>
                </a:cubicBezTo>
                <a:cubicBezTo>
                  <a:pt x="-334202" y="37975"/>
                  <a:pt x="-342394" y="22009"/>
                  <a:pt x="-350390" y="5946"/>
                </a:cubicBezTo>
                <a:cubicBezTo>
                  <a:pt x="-358386" y="-10116"/>
                  <a:pt x="-366185" y="-26275"/>
                  <a:pt x="-373795" y="-42522"/>
                </a:cubicBezTo>
                <a:cubicBezTo>
                  <a:pt x="-381404" y="-58768"/>
                  <a:pt x="-388824" y="-75103"/>
                  <a:pt x="-396059" y="-91517"/>
                </a:cubicBezTo>
                <a:cubicBezTo>
                  <a:pt x="-403295" y="-107932"/>
                  <a:pt x="-410347" y="-124427"/>
                  <a:pt x="-417220" y="-140995"/>
                </a:cubicBezTo>
                <a:cubicBezTo>
                  <a:pt x="-424093" y="-157563"/>
                  <a:pt x="-430787" y="-174205"/>
                  <a:pt x="-437307" y="-190915"/>
                </a:cubicBezTo>
                <a:cubicBezTo>
                  <a:pt x="-443827" y="-207624"/>
                  <a:pt x="-450174" y="-224401"/>
                  <a:pt x="-456350" y="-241241"/>
                </a:cubicBezTo>
                <a:cubicBezTo>
                  <a:pt x="-462526" y="-258081"/>
                  <a:pt x="-468532" y="-274983"/>
                  <a:pt x="-474372" y="-291943"/>
                </a:cubicBezTo>
                <a:cubicBezTo>
                  <a:pt x="-480212" y="-308903"/>
                  <a:pt x="-485885" y="-325921"/>
                  <a:pt x="-491392" y="-342994"/>
                </a:cubicBezTo>
                <a:cubicBezTo>
                  <a:pt x="-496898" y="-360067"/>
                  <a:pt x="-502237" y="-377195"/>
                  <a:pt x="-507424" y="-394370"/>
                </a:cubicBezTo>
                <a:cubicBezTo>
                  <a:pt x="-512612" y="-411545"/>
                  <a:pt x="-517648" y="-428768"/>
                  <a:pt x="-522478" y="-446051"/>
                </a:cubicBezTo>
                <a:cubicBezTo>
                  <a:pt x="-527309" y="-463335"/>
                  <a:pt x="-531933" y="-480678"/>
                  <a:pt x="-536557" y="-498021"/>
                </a:cubicBezTo>
                <a:cubicBezTo>
                  <a:pt x="-542901" y="-521814"/>
                  <a:pt x="-531313" y="-541537"/>
                  <a:pt x="-513037" y="-545987"/>
                </a:cubicBezTo>
                <a:cubicBezTo>
                  <a:pt x="-494761" y="-550438"/>
                  <a:pt x="-475655" y="-538192"/>
                  <a:pt x="-470099" y="-514204"/>
                </a:cubicBezTo>
                <a:cubicBezTo>
                  <a:pt x="-466144" y="-497133"/>
                  <a:pt x="-462190" y="-480062"/>
                  <a:pt x="-458032" y="-463038"/>
                </a:cubicBezTo>
                <a:close/>
              </a:path>
            </a:pathLst>
          </a:custGeom>
          <a:solidFill>
            <a:srgbClr val="4444FF"/>
          </a:solidFill>
          <a:ln w="7600" cap="rnd">
            <a:solidFill>
              <a:srgbClr val="4444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MMConnector"/>
          <p:cNvSpPr/>
          <p:nvPr/>
        </p:nvSpPr>
        <p:spPr>
          <a:xfrm>
            <a:off x="8472195" y="5469784"/>
            <a:ext cx="463146" cy="541708"/>
          </a:xfrm>
          <a:custGeom>
            <a:avLst/>
            <a:gdLst/>
            <a:ahLst/>
            <a:cxnLst/>
            <a:rect l="0" t="0" r="0" b="0"/>
            <a:pathLst>
              <a:path w="326040" h="356250" fill="none">
                <a:moveTo>
                  <a:pt x="-163020" y="178125"/>
                </a:moveTo>
                <a:lnTo>
                  <a:pt x="-67716" y="178125"/>
                </a:lnTo>
                <a:cubicBezTo>
                  <a:pt x="-67716" y="35625"/>
                  <a:pt x="24578" y="-178125"/>
                  <a:pt x="163020" y="-178125"/>
                </a:cubicBezTo>
              </a:path>
            </a:pathLst>
          </a:custGeom>
          <a:noFill/>
          <a:ln w="15200" cap="rnd">
            <a:solidFill>
              <a:srgbClr val="4444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MMConnector"/>
          <p:cNvSpPr/>
          <p:nvPr/>
        </p:nvSpPr>
        <p:spPr>
          <a:xfrm>
            <a:off x="8472195" y="5830922"/>
            <a:ext cx="327765" cy="180569"/>
          </a:xfrm>
          <a:custGeom>
            <a:avLst/>
            <a:gdLst/>
            <a:ahLst/>
            <a:cxnLst/>
            <a:rect l="0" t="0" r="0" b="0"/>
            <a:pathLst>
              <a:path w="230736" h="118750" fill="none">
                <a:moveTo>
                  <a:pt x="-67716" y="-59375"/>
                </a:moveTo>
                <a:cubicBezTo>
                  <a:pt x="-67716" y="-11875"/>
                  <a:pt x="24578" y="59375"/>
                  <a:pt x="163020" y="59375"/>
                </a:cubicBezTo>
              </a:path>
            </a:pathLst>
          </a:custGeom>
          <a:noFill/>
          <a:ln w="15200" cap="rnd">
            <a:solidFill>
              <a:srgbClr val="4444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MMConnector"/>
          <p:cNvSpPr/>
          <p:nvPr/>
        </p:nvSpPr>
        <p:spPr>
          <a:xfrm>
            <a:off x="8472195" y="5650353"/>
            <a:ext cx="327765" cy="180569"/>
          </a:xfrm>
          <a:custGeom>
            <a:avLst/>
            <a:gdLst/>
            <a:ahLst/>
            <a:cxnLst/>
            <a:rect l="0" t="0" r="0" b="0"/>
            <a:pathLst>
              <a:path w="230736" h="118750" fill="none">
                <a:moveTo>
                  <a:pt x="-67716" y="59375"/>
                </a:moveTo>
                <a:cubicBezTo>
                  <a:pt x="-67716" y="11875"/>
                  <a:pt x="24578" y="-59375"/>
                  <a:pt x="163020" y="-59375"/>
                </a:cubicBezTo>
              </a:path>
            </a:pathLst>
          </a:custGeom>
          <a:noFill/>
          <a:ln w="15200" cap="rnd">
            <a:solidFill>
              <a:srgbClr val="4444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MMConnector"/>
          <p:cNvSpPr/>
          <p:nvPr/>
        </p:nvSpPr>
        <p:spPr>
          <a:xfrm>
            <a:off x="8472195" y="6011491"/>
            <a:ext cx="327765" cy="541708"/>
          </a:xfrm>
          <a:custGeom>
            <a:avLst/>
            <a:gdLst/>
            <a:ahLst/>
            <a:cxnLst/>
            <a:rect l="0" t="0" r="0" b="0"/>
            <a:pathLst>
              <a:path w="230736" h="356250" fill="none">
                <a:moveTo>
                  <a:pt x="-67716" y="-178125"/>
                </a:moveTo>
                <a:cubicBezTo>
                  <a:pt x="-67716" y="-35625"/>
                  <a:pt x="24578" y="178125"/>
                  <a:pt x="163020" y="178125"/>
                </a:cubicBezTo>
              </a:path>
            </a:pathLst>
          </a:custGeom>
          <a:noFill/>
          <a:ln w="15200" cap="rnd">
            <a:solidFill>
              <a:srgbClr val="4444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MMConnector"/>
          <p:cNvSpPr/>
          <p:nvPr/>
        </p:nvSpPr>
        <p:spPr>
          <a:xfrm>
            <a:off x="5873613" y="4008257"/>
            <a:ext cx="1375434" cy="688330"/>
          </a:xfrm>
          <a:custGeom>
            <a:avLst/>
            <a:gdLst/>
            <a:ahLst/>
            <a:cxnLst/>
            <a:rect l="0" t="0" r="0" b="0"/>
            <a:pathLst>
              <a:path w="968262" h="452675">
                <a:moveTo>
                  <a:pt x="-247943" y="-85515"/>
                </a:moveTo>
                <a:cubicBezTo>
                  <a:pt x="-237936" y="-71621"/>
                  <a:pt x="-227418" y="-58061"/>
                  <a:pt x="-216552" y="-44770"/>
                </a:cubicBezTo>
                <a:cubicBezTo>
                  <a:pt x="-205686" y="-31480"/>
                  <a:pt x="-194472" y="-18460"/>
                  <a:pt x="-182891" y="-5750"/>
                </a:cubicBezTo>
                <a:cubicBezTo>
                  <a:pt x="-171311" y="6959"/>
                  <a:pt x="-159363" y="19357"/>
                  <a:pt x="-147078" y="31434"/>
                </a:cubicBezTo>
                <a:cubicBezTo>
                  <a:pt x="-134794" y="43510"/>
                  <a:pt x="-122172" y="55265"/>
                  <a:pt x="-109230" y="66681"/>
                </a:cubicBezTo>
                <a:cubicBezTo>
                  <a:pt x="-96289" y="78097"/>
                  <a:pt x="-83028" y="89174"/>
                  <a:pt x="-69469" y="99901"/>
                </a:cubicBezTo>
                <a:cubicBezTo>
                  <a:pt x="-55910" y="110627"/>
                  <a:pt x="-42054" y="121003"/>
                  <a:pt x="-27922" y="131017"/>
                </a:cubicBezTo>
                <a:cubicBezTo>
                  <a:pt x="-13790" y="141031"/>
                  <a:pt x="618" y="150684"/>
                  <a:pt x="15279" y="159969"/>
                </a:cubicBezTo>
                <a:cubicBezTo>
                  <a:pt x="29940" y="169253"/>
                  <a:pt x="44853" y="178169"/>
                  <a:pt x="59996" y="186711"/>
                </a:cubicBezTo>
                <a:cubicBezTo>
                  <a:pt x="75138" y="195254"/>
                  <a:pt x="90510" y="203423"/>
                  <a:pt x="106088" y="211218"/>
                </a:cubicBezTo>
                <a:cubicBezTo>
                  <a:pt x="121665" y="219012"/>
                  <a:pt x="137449" y="226432"/>
                  <a:pt x="153414" y="233478"/>
                </a:cubicBezTo>
                <a:cubicBezTo>
                  <a:pt x="169380" y="240524"/>
                  <a:pt x="185528" y="247197"/>
                  <a:pt x="201835" y="253500"/>
                </a:cubicBezTo>
                <a:cubicBezTo>
                  <a:pt x="218142" y="259803"/>
                  <a:pt x="234609" y="265736"/>
                  <a:pt x="251214" y="271306"/>
                </a:cubicBezTo>
                <a:cubicBezTo>
                  <a:pt x="267819" y="276876"/>
                  <a:pt x="284561" y="282082"/>
                  <a:pt x="301420" y="286934"/>
                </a:cubicBezTo>
                <a:cubicBezTo>
                  <a:pt x="318279" y="291785"/>
                  <a:pt x="335255" y="296281"/>
                  <a:pt x="352330" y="300431"/>
                </a:cubicBezTo>
                <a:cubicBezTo>
                  <a:pt x="369404" y="304582"/>
                  <a:pt x="386578" y="308388"/>
                  <a:pt x="403827" y="311859"/>
                </a:cubicBezTo>
                <a:cubicBezTo>
                  <a:pt x="421076" y="315329"/>
                  <a:pt x="438400" y="318466"/>
                  <a:pt x="455807" y="321282"/>
                </a:cubicBezTo>
                <a:cubicBezTo>
                  <a:pt x="473213" y="324098"/>
                  <a:pt x="490703" y="326594"/>
                  <a:pt x="508171" y="328774"/>
                </a:cubicBezTo>
                <a:cubicBezTo>
                  <a:pt x="525640" y="330953"/>
                  <a:pt x="543088" y="332817"/>
                  <a:pt x="560834" y="334410"/>
                </a:cubicBezTo>
                <a:cubicBezTo>
                  <a:pt x="578580" y="336004"/>
                  <a:pt x="596623" y="337328"/>
                  <a:pt x="613717" y="338271"/>
                </a:cubicBezTo>
                <a:cubicBezTo>
                  <a:pt x="630811" y="339213"/>
                  <a:pt x="646956" y="339775"/>
                  <a:pt x="663100" y="340338"/>
                </a:cubicBezTo>
                <a:cubicBezTo>
                  <a:pt x="665834" y="340433"/>
                  <a:pt x="667660" y="342048"/>
                  <a:pt x="667660" y="344138"/>
                </a:cubicBezTo>
                <a:cubicBezTo>
                  <a:pt x="667660" y="346228"/>
                  <a:pt x="665835" y="347883"/>
                  <a:pt x="663100" y="347938"/>
                </a:cubicBezTo>
                <a:cubicBezTo>
                  <a:pt x="646871" y="348259"/>
                  <a:pt x="630642" y="348580"/>
                  <a:pt x="613417" y="348571"/>
                </a:cubicBezTo>
                <a:cubicBezTo>
                  <a:pt x="596192" y="348562"/>
                  <a:pt x="577971" y="348223"/>
                  <a:pt x="560015" y="347595"/>
                </a:cubicBezTo>
                <a:cubicBezTo>
                  <a:pt x="542059" y="346966"/>
                  <a:pt x="524368" y="346049"/>
                  <a:pt x="506616" y="344813"/>
                </a:cubicBezTo>
                <a:cubicBezTo>
                  <a:pt x="488865" y="343576"/>
                  <a:pt x="471054" y="342020"/>
                  <a:pt x="453285" y="340133"/>
                </a:cubicBezTo>
                <a:cubicBezTo>
                  <a:pt x="435517" y="338246"/>
                  <a:pt x="417790" y="336028"/>
                  <a:pt x="400096" y="333463"/>
                </a:cubicBezTo>
                <a:cubicBezTo>
                  <a:pt x="382401" y="330897"/>
                  <a:pt x="364739" y="327984"/>
                  <a:pt x="347132" y="324710"/>
                </a:cubicBezTo>
                <a:cubicBezTo>
                  <a:pt x="329524" y="321435"/>
                  <a:pt x="311971" y="317799"/>
                  <a:pt x="294489" y="313787"/>
                </a:cubicBezTo>
                <a:cubicBezTo>
                  <a:pt x="277008" y="309775"/>
                  <a:pt x="259597" y="305387"/>
                  <a:pt x="242277" y="300612"/>
                </a:cubicBezTo>
                <a:cubicBezTo>
                  <a:pt x="224957" y="295836"/>
                  <a:pt x="207729" y="290672"/>
                  <a:pt x="190613" y="285110"/>
                </a:cubicBezTo>
                <a:cubicBezTo>
                  <a:pt x="173498" y="279548"/>
                  <a:pt x="156495" y="273586"/>
                  <a:pt x="139629" y="267218"/>
                </a:cubicBezTo>
                <a:cubicBezTo>
                  <a:pt x="122762" y="260850"/>
                  <a:pt x="106032" y="254074"/>
                  <a:pt x="89463" y="246886"/>
                </a:cubicBezTo>
                <a:cubicBezTo>
                  <a:pt x="72894" y="239698"/>
                  <a:pt x="56487" y="232097"/>
                  <a:pt x="40266" y="224080"/>
                </a:cubicBezTo>
                <a:cubicBezTo>
                  <a:pt x="24045" y="216063"/>
                  <a:pt x="8011" y="207630"/>
                  <a:pt x="-7810" y="198782"/>
                </a:cubicBezTo>
                <a:cubicBezTo>
                  <a:pt x="-23631" y="189935"/>
                  <a:pt x="-39238" y="180672"/>
                  <a:pt x="-54605" y="170997"/>
                </a:cubicBezTo>
                <a:cubicBezTo>
                  <a:pt x="-69973" y="161322"/>
                  <a:pt x="-85100" y="151236"/>
                  <a:pt x="-99962" y="140745"/>
                </a:cubicBezTo>
                <a:cubicBezTo>
                  <a:pt x="-114824" y="130254"/>
                  <a:pt x="-129419" y="119359"/>
                  <a:pt x="-143723" y="108069"/>
                </a:cubicBezTo>
                <a:cubicBezTo>
                  <a:pt x="-158026" y="96778"/>
                  <a:pt x="-172037" y="85092"/>
                  <a:pt x="-185734" y="73025"/>
                </a:cubicBezTo>
                <a:cubicBezTo>
                  <a:pt x="-199430" y="60958"/>
                  <a:pt x="-212813" y="48511"/>
                  <a:pt x="-225847" y="35689"/>
                </a:cubicBezTo>
                <a:cubicBezTo>
                  <a:pt x="-238881" y="22866"/>
                  <a:pt x="-251567" y="9670"/>
                  <a:pt x="-263919" y="-3857"/>
                </a:cubicBezTo>
                <a:cubicBezTo>
                  <a:pt x="-276271" y="-17384"/>
                  <a:pt x="-288289" y="-31240"/>
                  <a:pt x="-299810" y="-45521"/>
                </a:cubicBezTo>
                <a:cubicBezTo>
                  <a:pt x="-311331" y="-59802"/>
                  <a:pt x="-322355" y="-74507"/>
                  <a:pt x="-333378" y="-89211"/>
                </a:cubicBezTo>
                <a:cubicBezTo>
                  <a:pt x="-348149" y="-108914"/>
                  <a:pt x="-343872" y="-131767"/>
                  <a:pt x="-328354" y="-142397"/>
                </a:cubicBezTo>
                <a:cubicBezTo>
                  <a:pt x="-312835" y="-153026"/>
                  <a:pt x="-290618" y="-148344"/>
                  <a:pt x="-276946" y="-127864"/>
                </a:cubicBezTo>
                <a:cubicBezTo>
                  <a:pt x="-267449" y="-113636"/>
                  <a:pt x="-257951" y="-99409"/>
                  <a:pt x="-247943" y="-85515"/>
                </a:cubicBezTo>
                <a:close/>
              </a:path>
            </a:pathLst>
          </a:custGeom>
          <a:solidFill>
            <a:srgbClr val="34AB52"/>
          </a:solidFill>
          <a:ln w="7600" cap="rnd">
            <a:solidFill>
              <a:srgbClr val="34AB52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MainIdea"/>
          <p:cNvSpPr/>
          <p:nvPr/>
        </p:nvSpPr>
        <p:spPr>
          <a:xfrm>
            <a:off x="4181350" y="3126717"/>
            <a:ext cx="1500635" cy="716499"/>
          </a:xfrm>
          <a:custGeom>
            <a:avLst/>
            <a:gdLst>
              <a:gd name="rtl" fmla="*/ 150480 w 1056400"/>
              <a:gd name="rtt" fmla="*/ 113620 h 471200"/>
              <a:gd name="rtr" fmla="*/ 910480 w 1056400"/>
              <a:gd name="rtb" fmla="*/ 349220 h 471200"/>
            </a:gdLst>
            <a:ahLst/>
            <a:cxnLst/>
            <a:rect l="rtl" t="rtt" r="rtr" b="rtb"/>
            <a:pathLst>
              <a:path w="1056400" h="471200">
                <a:moveTo>
                  <a:pt x="30400" y="0"/>
                </a:moveTo>
                <a:lnTo>
                  <a:pt x="1026000" y="0"/>
                </a:lnTo>
                <a:cubicBezTo>
                  <a:pt x="1046429" y="0"/>
                  <a:pt x="1056400" y="9971"/>
                  <a:pt x="1056400" y="30400"/>
                </a:cubicBezTo>
                <a:lnTo>
                  <a:pt x="1056400" y="440800"/>
                </a:lnTo>
                <a:cubicBezTo>
                  <a:pt x="1056400" y="461229"/>
                  <a:pt x="1046429" y="471200"/>
                  <a:pt x="1026000" y="471200"/>
                </a:cubicBezTo>
                <a:lnTo>
                  <a:pt x="30400" y="471200"/>
                </a:lnTo>
                <a:cubicBezTo>
                  <a:pt x="9971" y="471200"/>
                  <a:pt x="0" y="461229"/>
                  <a:pt x="0" y="440800"/>
                </a:cubicBezTo>
                <a:lnTo>
                  <a:pt x="0" y="30400"/>
                </a:lnTo>
                <a:cubicBezTo>
                  <a:pt x="0" y="9971"/>
                  <a:pt x="9971" y="0"/>
                  <a:pt x="30400" y="0"/>
                </a:cubicBezTo>
                <a:close/>
              </a:path>
            </a:pathLst>
          </a:custGeom>
          <a:solidFill>
            <a:srgbClr val="FA493A"/>
          </a:solidFill>
          <a:ln w="15200" cap="flat">
            <a:solidFill>
              <a:srgbClr val="FA493A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2800" b="1" dirty="0" err="1">
                <a:solidFill>
                  <a:srgbClr val="FFFFFF"/>
                </a:solidFill>
                <a:latin typeface="微软雅黑"/>
              </a:rPr>
              <a:t>遗传算法</a:t>
            </a:r>
            <a:endParaRPr sz="2800" b="1" dirty="0">
              <a:solidFill>
                <a:srgbClr val="FFFFFF"/>
              </a:solidFill>
              <a:latin typeface="微软雅黑"/>
            </a:endParaRPr>
          </a:p>
        </p:txBody>
      </p:sp>
      <p:grpSp>
        <p:nvGrpSpPr>
          <p:cNvPr id="31" name="Group 431"/>
          <p:cNvGrpSpPr/>
          <p:nvPr/>
        </p:nvGrpSpPr>
        <p:grpSpPr>
          <a:xfrm>
            <a:off x="6608655" y="781477"/>
            <a:ext cx="1631988" cy="447811"/>
            <a:chOff x="3970715" y="1954450"/>
            <a:chExt cx="1148865" cy="294500"/>
          </a:xfrm>
        </p:grpSpPr>
        <p:sp>
          <p:nvSpPr>
            <p:cNvPr id="54" name="MainTopic"/>
            <p:cNvSpPr/>
            <p:nvPr/>
          </p:nvSpPr>
          <p:spPr>
            <a:xfrm>
              <a:off x="4116380" y="1954450"/>
              <a:ext cx="1003200" cy="294500"/>
            </a:xfrm>
            <a:custGeom>
              <a:avLst/>
              <a:gdLst/>
              <a:ahLst/>
              <a:cxnLst/>
              <a:rect l="0" t="0" r="0" b="0"/>
              <a:pathLst>
                <a:path w="1003200" h="294500" stroke="0">
                  <a:moveTo>
                    <a:pt x="0" y="0"/>
                  </a:moveTo>
                  <a:lnTo>
                    <a:pt x="1003200" y="0"/>
                  </a:lnTo>
                  <a:lnTo>
                    <a:pt x="1003200" y="294500"/>
                  </a:lnTo>
                  <a:lnTo>
                    <a:pt x="0" y="294500"/>
                  </a:lnTo>
                  <a:lnTo>
                    <a:pt x="0" y="0"/>
                  </a:lnTo>
                  <a:close/>
                </a:path>
                <a:path w="1003200" h="294500" fill="none">
                  <a:moveTo>
                    <a:pt x="0" y="294500"/>
                  </a:moveTo>
                  <a:lnTo>
                    <a:pt x="1003200" y="294500"/>
                  </a:lnTo>
                </a:path>
              </a:pathLst>
            </a:custGeom>
            <a:noFill/>
            <a:ln w="15200" cap="flat">
              <a:solidFill>
                <a:srgbClr val="4087F3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5" name="Mar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0715" y="1957086"/>
              <a:ext cx="263305" cy="263304"/>
            </a:xfrm>
            <a:prstGeom prst="rect">
              <a:avLst/>
            </a:prstGeom>
          </p:spPr>
        </p:pic>
        <p:sp>
          <p:nvSpPr>
            <p:cNvPr id="56" name="Text 432"/>
            <p:cNvSpPr txBox="1"/>
            <p:nvPr/>
          </p:nvSpPr>
          <p:spPr>
            <a:xfrm>
              <a:off x="4390930" y="1997010"/>
              <a:ext cx="608000" cy="197600"/>
            </a:xfrm>
            <a:prstGeom prst="rect">
              <a:avLst/>
            </a:prstGeom>
            <a:noFill/>
          </p:spPr>
          <p:txBody>
            <a:bodyPr wrap="none" lIns="0" tIns="0" rIns="0" bIns="11000" rtlCol="0" anchor="ctr"/>
            <a:lstStyle/>
            <a:p>
              <a:pPr algn="ctr">
                <a:lnSpc>
                  <a:spcPct val="100000"/>
                </a:lnSpc>
              </a:pPr>
              <a:r>
                <a:rPr sz="2000" b="1" dirty="0" err="1">
                  <a:solidFill>
                    <a:srgbClr val="454545"/>
                  </a:solidFill>
                  <a:latin typeface="微软雅黑"/>
                </a:rPr>
                <a:t>基本思想</a:t>
              </a:r>
              <a:endParaRPr sz="2000" b="1" dirty="0">
                <a:solidFill>
                  <a:srgbClr val="454545"/>
                </a:solidFill>
                <a:latin typeface="微软雅黑"/>
              </a:endParaRPr>
            </a:p>
          </p:txBody>
        </p:sp>
      </p:grpSp>
      <p:grpSp>
        <p:nvGrpSpPr>
          <p:cNvPr id="32" name="Group 433"/>
          <p:cNvGrpSpPr/>
          <p:nvPr/>
        </p:nvGrpSpPr>
        <p:grpSpPr>
          <a:xfrm>
            <a:off x="6656280" y="2351714"/>
            <a:ext cx="2199739" cy="447812"/>
            <a:chOff x="4004238" y="2987100"/>
            <a:chExt cx="1548542" cy="294500"/>
          </a:xfrm>
        </p:grpSpPr>
        <p:sp>
          <p:nvSpPr>
            <p:cNvPr id="51" name="MainTopic"/>
            <p:cNvSpPr/>
            <p:nvPr/>
          </p:nvSpPr>
          <p:spPr>
            <a:xfrm>
              <a:off x="4116380" y="2987100"/>
              <a:ext cx="1436400" cy="294500"/>
            </a:xfrm>
            <a:custGeom>
              <a:avLst/>
              <a:gdLst/>
              <a:ahLst/>
              <a:cxnLst/>
              <a:rect l="0" t="0" r="0" b="0"/>
              <a:pathLst>
                <a:path w="1436400" h="294500" stroke="0">
                  <a:moveTo>
                    <a:pt x="0" y="0"/>
                  </a:moveTo>
                  <a:lnTo>
                    <a:pt x="1436400" y="0"/>
                  </a:lnTo>
                  <a:lnTo>
                    <a:pt x="1436400" y="294500"/>
                  </a:lnTo>
                  <a:lnTo>
                    <a:pt x="0" y="294500"/>
                  </a:lnTo>
                  <a:lnTo>
                    <a:pt x="0" y="0"/>
                  </a:lnTo>
                  <a:close/>
                </a:path>
                <a:path w="1436400" h="294500" fill="none">
                  <a:moveTo>
                    <a:pt x="0" y="294500"/>
                  </a:moveTo>
                  <a:lnTo>
                    <a:pt x="1436400" y="294500"/>
                  </a:lnTo>
                </a:path>
              </a:pathLst>
            </a:custGeom>
            <a:noFill/>
            <a:ln w="15200" cap="flat">
              <a:solidFill>
                <a:srgbClr val="FBBF04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2" name="Mar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238" y="3034512"/>
              <a:ext cx="199737" cy="199736"/>
            </a:xfrm>
            <a:prstGeom prst="rect">
              <a:avLst/>
            </a:prstGeom>
          </p:spPr>
        </p:pic>
        <p:sp>
          <p:nvSpPr>
            <p:cNvPr id="53" name="Text 434"/>
            <p:cNvSpPr txBox="1"/>
            <p:nvPr/>
          </p:nvSpPr>
          <p:spPr>
            <a:xfrm>
              <a:off x="4390930" y="3029660"/>
              <a:ext cx="1041200" cy="197600"/>
            </a:xfrm>
            <a:prstGeom prst="rect">
              <a:avLst/>
            </a:prstGeom>
            <a:noFill/>
          </p:spPr>
          <p:txBody>
            <a:bodyPr wrap="none" lIns="0" tIns="0" rIns="0" bIns="11000" rtlCol="0" anchor="ctr"/>
            <a:lstStyle/>
            <a:p>
              <a:pPr algn="ctr">
                <a:lnSpc>
                  <a:spcPct val="100000"/>
                </a:lnSpc>
              </a:pPr>
              <a:r>
                <a:rPr sz="2000" b="1" dirty="0" err="1">
                  <a:solidFill>
                    <a:srgbClr val="454545"/>
                  </a:solidFill>
                  <a:latin typeface="微软雅黑"/>
                </a:rPr>
                <a:t>主要概念和方法</a:t>
              </a:r>
              <a:endParaRPr sz="2000" b="1" dirty="0">
                <a:solidFill>
                  <a:srgbClr val="454545"/>
                </a:solidFill>
                <a:latin typeface="微软雅黑"/>
              </a:endParaRPr>
            </a:p>
          </p:txBody>
        </p:sp>
      </p:grpSp>
      <p:sp>
        <p:nvSpPr>
          <p:cNvPr id="33" name="SubTopic"/>
          <p:cNvSpPr/>
          <p:nvPr/>
        </p:nvSpPr>
        <p:spPr>
          <a:xfrm>
            <a:off x="9319136" y="1610658"/>
            <a:ext cx="1004022" cy="286022"/>
          </a:xfrm>
          <a:custGeom>
            <a:avLst/>
            <a:gdLst>
              <a:gd name="rtl" fmla="*/ 54150 w 706800"/>
              <a:gd name="rtt" fmla="*/ 15010 h 188100"/>
              <a:gd name="rtr" fmla="*/ 654550 w 706800"/>
              <a:gd name="rtb" fmla="*/ 159410 h 188100"/>
            </a:gdLst>
            <a:ahLst/>
            <a:cxnLst/>
            <a:rect l="rtl" t="rtt" r="rtr" b="rtb"/>
            <a:pathLst>
              <a:path w="706800" h="188100" stroke="0">
                <a:moveTo>
                  <a:pt x="0" y="0"/>
                </a:moveTo>
                <a:lnTo>
                  <a:pt x="706800" y="0"/>
                </a:lnTo>
                <a:lnTo>
                  <a:pt x="7068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706800" h="188100" fill="none">
                <a:moveTo>
                  <a:pt x="0" y="188100"/>
                </a:moveTo>
                <a:lnTo>
                  <a:pt x="706800" y="188100"/>
                </a:lnTo>
              </a:path>
            </a:pathLst>
          </a:custGeom>
          <a:noFill/>
          <a:ln w="15200" cap="flat">
            <a:solidFill>
              <a:srgbClr val="FBBF04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2.1 基因编码</a:t>
            </a:r>
          </a:p>
        </p:txBody>
      </p:sp>
      <p:sp>
        <p:nvSpPr>
          <p:cNvPr id="34" name="SubTopic"/>
          <p:cNvSpPr/>
          <p:nvPr/>
        </p:nvSpPr>
        <p:spPr>
          <a:xfrm>
            <a:off x="9319136" y="1971796"/>
            <a:ext cx="1004022" cy="286022"/>
          </a:xfrm>
          <a:custGeom>
            <a:avLst/>
            <a:gdLst>
              <a:gd name="rtl" fmla="*/ 54150 w 706800"/>
              <a:gd name="rtt" fmla="*/ 15010 h 188100"/>
              <a:gd name="rtr" fmla="*/ 654550 w 706800"/>
              <a:gd name="rtb" fmla="*/ 159410 h 188100"/>
            </a:gdLst>
            <a:ahLst/>
            <a:cxnLst/>
            <a:rect l="rtl" t="rtt" r="rtr" b="rtb"/>
            <a:pathLst>
              <a:path w="706800" h="188100" stroke="0">
                <a:moveTo>
                  <a:pt x="0" y="0"/>
                </a:moveTo>
                <a:lnTo>
                  <a:pt x="706800" y="0"/>
                </a:lnTo>
                <a:lnTo>
                  <a:pt x="7068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706800" h="188100" fill="none">
                <a:moveTo>
                  <a:pt x="0" y="188100"/>
                </a:moveTo>
                <a:lnTo>
                  <a:pt x="706800" y="188100"/>
                </a:lnTo>
              </a:path>
            </a:pathLst>
          </a:custGeom>
          <a:noFill/>
          <a:ln w="15200" cap="flat">
            <a:solidFill>
              <a:srgbClr val="FBBF04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2.2 群体设定</a:t>
            </a:r>
          </a:p>
        </p:txBody>
      </p:sp>
      <p:sp>
        <p:nvSpPr>
          <p:cNvPr id="35" name="SubTopic"/>
          <p:cNvSpPr/>
          <p:nvPr/>
        </p:nvSpPr>
        <p:spPr>
          <a:xfrm>
            <a:off x="9319136" y="2332935"/>
            <a:ext cx="1425064" cy="286022"/>
          </a:xfrm>
          <a:custGeom>
            <a:avLst/>
            <a:gdLst>
              <a:gd name="rtl" fmla="*/ 54150 w 1003200"/>
              <a:gd name="rtt" fmla="*/ 15010 h 188100"/>
              <a:gd name="rtr" fmla="*/ 950950 w 1003200"/>
              <a:gd name="rtb" fmla="*/ 159410 h 188100"/>
            </a:gdLst>
            <a:ahLst/>
            <a:cxnLst/>
            <a:rect l="rtl" t="rtt" r="rtr" b="rtb"/>
            <a:pathLst>
              <a:path w="1003200" h="188100" stroke="0">
                <a:moveTo>
                  <a:pt x="0" y="0"/>
                </a:moveTo>
                <a:lnTo>
                  <a:pt x="1003200" y="0"/>
                </a:lnTo>
                <a:lnTo>
                  <a:pt x="10032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1003200" h="188100" fill="none">
                <a:moveTo>
                  <a:pt x="0" y="188100"/>
                </a:moveTo>
                <a:lnTo>
                  <a:pt x="1003200" y="188100"/>
                </a:lnTo>
              </a:path>
            </a:pathLst>
          </a:custGeom>
          <a:noFill/>
          <a:ln w="15200" cap="flat">
            <a:solidFill>
              <a:srgbClr val="FBBF04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454545"/>
                </a:solidFill>
                <a:latin typeface="微软雅黑"/>
              </a:rPr>
              <a:t>2.3 </a:t>
            </a:r>
            <a:r>
              <a:rPr sz="1400" dirty="0" err="1">
                <a:solidFill>
                  <a:srgbClr val="454545"/>
                </a:solidFill>
                <a:latin typeface="微软雅黑"/>
              </a:rPr>
              <a:t>适应度函数定义</a:t>
            </a:r>
            <a:endParaRPr sz="1400" dirty="0">
              <a:solidFill>
                <a:srgbClr val="454545"/>
              </a:solidFill>
              <a:latin typeface="微软雅黑"/>
            </a:endParaRPr>
          </a:p>
        </p:txBody>
      </p:sp>
      <p:sp>
        <p:nvSpPr>
          <p:cNvPr id="36" name="SubTopic"/>
          <p:cNvSpPr/>
          <p:nvPr/>
        </p:nvSpPr>
        <p:spPr>
          <a:xfrm>
            <a:off x="9319136" y="2694073"/>
            <a:ext cx="960838" cy="286022"/>
          </a:xfrm>
          <a:custGeom>
            <a:avLst/>
            <a:gdLst>
              <a:gd name="rtl" fmla="*/ 54150 w 676400"/>
              <a:gd name="rtt" fmla="*/ 15010 h 188100"/>
              <a:gd name="rtr" fmla="*/ 624150 w 676400"/>
              <a:gd name="rtb" fmla="*/ 159410 h 188100"/>
            </a:gdLst>
            <a:ahLst/>
            <a:cxnLst/>
            <a:rect l="rtl" t="rtt" r="rtr" b="rtb"/>
            <a:pathLst>
              <a:path w="676400" h="188100" stroke="0">
                <a:moveTo>
                  <a:pt x="0" y="0"/>
                </a:moveTo>
                <a:lnTo>
                  <a:pt x="676400" y="0"/>
                </a:lnTo>
                <a:lnTo>
                  <a:pt x="6764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676400" h="188100" fill="none">
                <a:moveTo>
                  <a:pt x="0" y="188100"/>
                </a:moveTo>
                <a:lnTo>
                  <a:pt x="676400" y="188100"/>
                </a:lnTo>
              </a:path>
            </a:pathLst>
          </a:custGeom>
          <a:noFill/>
          <a:ln w="15200" cap="flat">
            <a:solidFill>
              <a:srgbClr val="FBBF04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2.4个体选择</a:t>
            </a:r>
          </a:p>
        </p:txBody>
      </p:sp>
      <p:sp>
        <p:nvSpPr>
          <p:cNvPr id="37" name="SubTopic"/>
          <p:cNvSpPr/>
          <p:nvPr/>
        </p:nvSpPr>
        <p:spPr>
          <a:xfrm>
            <a:off x="9319136" y="3055212"/>
            <a:ext cx="723328" cy="286022"/>
          </a:xfrm>
          <a:custGeom>
            <a:avLst/>
            <a:gdLst>
              <a:gd name="rtl" fmla="*/ 54150 w 509200"/>
              <a:gd name="rtt" fmla="*/ 15010 h 188100"/>
              <a:gd name="rtr" fmla="*/ 456950 w 509200"/>
              <a:gd name="rtb" fmla="*/ 159410 h 188100"/>
            </a:gdLst>
            <a:ahLst/>
            <a:cxnLst/>
            <a:rect l="rtl" t="rtt" r="rtr" b="rtb"/>
            <a:pathLst>
              <a:path w="509200" h="188100" stroke="0">
                <a:moveTo>
                  <a:pt x="0" y="0"/>
                </a:moveTo>
                <a:lnTo>
                  <a:pt x="509200" y="0"/>
                </a:lnTo>
                <a:lnTo>
                  <a:pt x="5092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509200" h="188100" fill="none">
                <a:moveTo>
                  <a:pt x="0" y="188100"/>
                </a:moveTo>
                <a:lnTo>
                  <a:pt x="509200" y="188100"/>
                </a:lnTo>
              </a:path>
            </a:pathLst>
          </a:custGeom>
          <a:noFill/>
          <a:ln w="15200" cap="flat">
            <a:solidFill>
              <a:srgbClr val="FBBF04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2.5 交叉</a:t>
            </a:r>
          </a:p>
        </p:txBody>
      </p:sp>
      <p:sp>
        <p:nvSpPr>
          <p:cNvPr id="38" name="SubTopic"/>
          <p:cNvSpPr/>
          <p:nvPr/>
        </p:nvSpPr>
        <p:spPr>
          <a:xfrm>
            <a:off x="9319136" y="3416350"/>
            <a:ext cx="680144" cy="286022"/>
          </a:xfrm>
          <a:custGeom>
            <a:avLst/>
            <a:gdLst>
              <a:gd name="rtl" fmla="*/ 54150 w 478800"/>
              <a:gd name="rtt" fmla="*/ 15010 h 188100"/>
              <a:gd name="rtr" fmla="*/ 426550 w 478800"/>
              <a:gd name="rtb" fmla="*/ 159410 h 188100"/>
            </a:gdLst>
            <a:ahLst/>
            <a:cxnLst/>
            <a:rect l="rtl" t="rtt" r="rtr" b="rtb"/>
            <a:pathLst>
              <a:path w="478800" h="188100" stroke="0">
                <a:moveTo>
                  <a:pt x="0" y="0"/>
                </a:moveTo>
                <a:lnTo>
                  <a:pt x="478800" y="0"/>
                </a:lnTo>
                <a:lnTo>
                  <a:pt x="4788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478800" h="188100" fill="none">
                <a:moveTo>
                  <a:pt x="0" y="188100"/>
                </a:moveTo>
                <a:lnTo>
                  <a:pt x="478800" y="188100"/>
                </a:lnTo>
              </a:path>
            </a:pathLst>
          </a:custGeom>
          <a:noFill/>
          <a:ln w="15200" cap="flat">
            <a:solidFill>
              <a:srgbClr val="FBBF04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2.6变异</a:t>
            </a:r>
          </a:p>
        </p:txBody>
      </p:sp>
      <p:grpSp>
        <p:nvGrpSpPr>
          <p:cNvPr id="39" name="Group 435"/>
          <p:cNvGrpSpPr/>
          <p:nvPr/>
        </p:nvGrpSpPr>
        <p:grpSpPr>
          <a:xfrm>
            <a:off x="6792454" y="5292826"/>
            <a:ext cx="1448167" cy="447812"/>
            <a:chOff x="4100116" y="4921300"/>
            <a:chExt cx="1019464" cy="294500"/>
          </a:xfrm>
        </p:grpSpPr>
        <p:sp>
          <p:nvSpPr>
            <p:cNvPr id="48" name="MainTopic"/>
            <p:cNvSpPr/>
            <p:nvPr/>
          </p:nvSpPr>
          <p:spPr>
            <a:xfrm>
              <a:off x="4116380" y="4921300"/>
              <a:ext cx="1003200" cy="294500"/>
            </a:xfrm>
            <a:custGeom>
              <a:avLst/>
              <a:gdLst/>
              <a:ahLst/>
              <a:cxnLst/>
              <a:rect l="0" t="0" r="0" b="0"/>
              <a:pathLst>
                <a:path w="1003200" h="294500" stroke="0">
                  <a:moveTo>
                    <a:pt x="0" y="0"/>
                  </a:moveTo>
                  <a:lnTo>
                    <a:pt x="1003200" y="0"/>
                  </a:lnTo>
                  <a:lnTo>
                    <a:pt x="1003200" y="294500"/>
                  </a:lnTo>
                  <a:lnTo>
                    <a:pt x="0" y="294500"/>
                  </a:lnTo>
                  <a:lnTo>
                    <a:pt x="0" y="0"/>
                  </a:lnTo>
                  <a:close/>
                </a:path>
                <a:path w="1003200" h="294500" fill="none">
                  <a:moveTo>
                    <a:pt x="0" y="294500"/>
                  </a:moveTo>
                  <a:lnTo>
                    <a:pt x="1003200" y="294500"/>
                  </a:lnTo>
                </a:path>
              </a:pathLst>
            </a:custGeom>
            <a:noFill/>
            <a:ln w="15200" cap="flat">
              <a:solidFill>
                <a:srgbClr val="4444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9" name="Mar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0116" y="4963860"/>
              <a:ext cx="184191" cy="184190"/>
            </a:xfrm>
            <a:prstGeom prst="rect">
              <a:avLst/>
            </a:prstGeom>
          </p:spPr>
        </p:pic>
        <p:sp>
          <p:nvSpPr>
            <p:cNvPr id="50" name="Text 436"/>
            <p:cNvSpPr txBox="1"/>
            <p:nvPr/>
          </p:nvSpPr>
          <p:spPr>
            <a:xfrm>
              <a:off x="4390930" y="4963860"/>
              <a:ext cx="608000" cy="197600"/>
            </a:xfrm>
            <a:prstGeom prst="rect">
              <a:avLst/>
            </a:prstGeom>
            <a:noFill/>
          </p:spPr>
          <p:txBody>
            <a:bodyPr wrap="none" lIns="0" tIns="0" rIns="0" bIns="11000" rtlCol="0" anchor="ctr"/>
            <a:lstStyle/>
            <a:p>
              <a:pPr algn="ctr">
                <a:lnSpc>
                  <a:spcPct val="100000"/>
                </a:lnSpc>
              </a:pPr>
              <a:r>
                <a:rPr sz="2000" b="1" dirty="0" err="1">
                  <a:solidFill>
                    <a:srgbClr val="454545"/>
                  </a:solidFill>
                  <a:latin typeface="微软雅黑"/>
                </a:rPr>
                <a:t>主要应用</a:t>
              </a:r>
              <a:endParaRPr sz="2000" b="1" dirty="0">
                <a:solidFill>
                  <a:srgbClr val="454545"/>
                </a:solidFill>
                <a:latin typeface="微软雅黑"/>
              </a:endParaRPr>
            </a:p>
          </p:txBody>
        </p:sp>
      </p:grpSp>
      <p:sp>
        <p:nvSpPr>
          <p:cNvPr id="40" name="SubTopic"/>
          <p:cNvSpPr/>
          <p:nvPr/>
        </p:nvSpPr>
        <p:spPr>
          <a:xfrm>
            <a:off x="8703768" y="4912908"/>
            <a:ext cx="1176757" cy="286022"/>
          </a:xfrm>
          <a:custGeom>
            <a:avLst/>
            <a:gdLst>
              <a:gd name="rtl" fmla="*/ 54150 w 828400"/>
              <a:gd name="rtt" fmla="*/ 15010 h 188100"/>
              <a:gd name="rtr" fmla="*/ 776150 w 828400"/>
              <a:gd name="rtb" fmla="*/ 159410 h 188100"/>
            </a:gdLst>
            <a:ahLst/>
            <a:cxnLst/>
            <a:rect l="rtl" t="rtt" r="rtr" b="rtb"/>
            <a:pathLst>
              <a:path w="828400" h="188100" stroke="0">
                <a:moveTo>
                  <a:pt x="0" y="0"/>
                </a:moveTo>
                <a:lnTo>
                  <a:pt x="828400" y="0"/>
                </a:lnTo>
                <a:lnTo>
                  <a:pt x="8284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828400" h="188100" fill="none">
                <a:moveTo>
                  <a:pt x="0" y="188100"/>
                </a:moveTo>
                <a:lnTo>
                  <a:pt x="828400" y="188100"/>
                </a:lnTo>
              </a:path>
            </a:pathLst>
          </a:custGeom>
          <a:noFill/>
          <a:ln w="15200" cap="flat">
            <a:solidFill>
              <a:srgbClr val="4444FF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函数求最值问题</a:t>
            </a:r>
          </a:p>
        </p:txBody>
      </p:sp>
      <p:sp>
        <p:nvSpPr>
          <p:cNvPr id="41" name="SubTopic"/>
          <p:cNvSpPr/>
          <p:nvPr/>
        </p:nvSpPr>
        <p:spPr>
          <a:xfrm>
            <a:off x="8703768" y="5635185"/>
            <a:ext cx="1317104" cy="286022"/>
          </a:xfrm>
          <a:custGeom>
            <a:avLst/>
            <a:gdLst>
              <a:gd name="rtl" fmla="*/ 54150 w 927200"/>
              <a:gd name="rtt" fmla="*/ 15010 h 188100"/>
              <a:gd name="rtr" fmla="*/ 874950 w 927200"/>
              <a:gd name="rtb" fmla="*/ 159410 h 188100"/>
            </a:gdLst>
            <a:ahLst/>
            <a:cxnLst/>
            <a:rect l="rtl" t="rtt" r="rtr" b="rtb"/>
            <a:pathLst>
              <a:path w="927200" h="188100" stroke="0">
                <a:moveTo>
                  <a:pt x="0" y="0"/>
                </a:moveTo>
                <a:lnTo>
                  <a:pt x="927200" y="0"/>
                </a:lnTo>
                <a:lnTo>
                  <a:pt x="9272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927200" h="188100" fill="none">
                <a:moveTo>
                  <a:pt x="0" y="188100"/>
                </a:moveTo>
                <a:lnTo>
                  <a:pt x="927200" y="188100"/>
                </a:lnTo>
              </a:path>
            </a:pathLst>
          </a:custGeom>
          <a:noFill/>
          <a:ln w="15200" cap="flat">
            <a:solidFill>
              <a:srgbClr val="4444FF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流水车间调度问题</a:t>
            </a:r>
          </a:p>
        </p:txBody>
      </p:sp>
      <p:sp>
        <p:nvSpPr>
          <p:cNvPr id="42" name="SubTopic"/>
          <p:cNvSpPr/>
          <p:nvPr/>
        </p:nvSpPr>
        <p:spPr>
          <a:xfrm>
            <a:off x="8703768" y="5274047"/>
            <a:ext cx="896063" cy="286022"/>
          </a:xfrm>
          <a:custGeom>
            <a:avLst/>
            <a:gdLst>
              <a:gd name="rtl" fmla="*/ 54150 w 630800"/>
              <a:gd name="rtt" fmla="*/ 15010 h 188100"/>
              <a:gd name="rtr" fmla="*/ 578550 w 630800"/>
              <a:gd name="rtb" fmla="*/ 159410 h 188100"/>
            </a:gdLst>
            <a:ahLst/>
            <a:cxnLst/>
            <a:rect l="rtl" t="rtt" r="rtr" b="rtb"/>
            <a:pathLst>
              <a:path w="630800" h="188100" stroke="0">
                <a:moveTo>
                  <a:pt x="0" y="0"/>
                </a:moveTo>
                <a:lnTo>
                  <a:pt x="630800" y="0"/>
                </a:lnTo>
                <a:lnTo>
                  <a:pt x="6308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630800" h="188100" fill="none">
                <a:moveTo>
                  <a:pt x="0" y="188100"/>
                </a:moveTo>
                <a:lnTo>
                  <a:pt x="630800" y="188100"/>
                </a:lnTo>
              </a:path>
            </a:pathLst>
          </a:custGeom>
          <a:noFill/>
          <a:ln w="15200" cap="flat">
            <a:solidFill>
              <a:srgbClr val="4444FF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旅行商问题</a:t>
            </a:r>
          </a:p>
        </p:txBody>
      </p:sp>
      <p:sp>
        <p:nvSpPr>
          <p:cNvPr id="43" name="SubTopic"/>
          <p:cNvSpPr/>
          <p:nvPr/>
        </p:nvSpPr>
        <p:spPr>
          <a:xfrm>
            <a:off x="8703768" y="5996323"/>
            <a:ext cx="1036410" cy="286022"/>
          </a:xfrm>
          <a:custGeom>
            <a:avLst/>
            <a:gdLst>
              <a:gd name="rtl" fmla="*/ 54150 w 729600"/>
              <a:gd name="rtt" fmla="*/ 15010 h 188100"/>
              <a:gd name="rtr" fmla="*/ 677350 w 729600"/>
              <a:gd name="rtb" fmla="*/ 159410 h 188100"/>
            </a:gdLst>
            <a:ahLst/>
            <a:cxnLst/>
            <a:rect l="rtl" t="rtt" r="rtr" b="rtb"/>
            <a:pathLst>
              <a:path w="729600" h="188100" stroke="0">
                <a:moveTo>
                  <a:pt x="0" y="0"/>
                </a:moveTo>
                <a:lnTo>
                  <a:pt x="729600" y="0"/>
                </a:lnTo>
                <a:lnTo>
                  <a:pt x="729600" y="188100"/>
                </a:lnTo>
                <a:lnTo>
                  <a:pt x="0" y="188100"/>
                </a:lnTo>
                <a:lnTo>
                  <a:pt x="0" y="0"/>
                </a:lnTo>
                <a:close/>
              </a:path>
              <a:path w="729600" h="188100" fill="none">
                <a:moveTo>
                  <a:pt x="0" y="188100"/>
                </a:moveTo>
                <a:lnTo>
                  <a:pt x="729600" y="188100"/>
                </a:lnTo>
              </a:path>
            </a:pathLst>
          </a:custGeom>
          <a:noFill/>
          <a:ln w="15200" cap="flat">
            <a:solidFill>
              <a:srgbClr val="4444FF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400">
                <a:solidFill>
                  <a:srgbClr val="454545"/>
                </a:solidFill>
                <a:latin typeface="微软雅黑"/>
              </a:rPr>
              <a:t>路线追踪问题</a:t>
            </a:r>
          </a:p>
        </p:txBody>
      </p:sp>
      <p:grpSp>
        <p:nvGrpSpPr>
          <p:cNvPr id="44" name="Group 437"/>
          <p:cNvGrpSpPr/>
          <p:nvPr/>
        </p:nvGrpSpPr>
        <p:grpSpPr>
          <a:xfrm>
            <a:off x="6685186" y="4083734"/>
            <a:ext cx="1555438" cy="447812"/>
            <a:chOff x="4024601" y="4126150"/>
            <a:chExt cx="1094979" cy="294500"/>
          </a:xfrm>
        </p:grpSpPr>
        <p:sp>
          <p:nvSpPr>
            <p:cNvPr id="45" name="MainTopic"/>
            <p:cNvSpPr/>
            <p:nvPr/>
          </p:nvSpPr>
          <p:spPr>
            <a:xfrm>
              <a:off x="4116380" y="4126150"/>
              <a:ext cx="1003200" cy="294500"/>
            </a:xfrm>
            <a:custGeom>
              <a:avLst/>
              <a:gdLst/>
              <a:ahLst/>
              <a:cxnLst/>
              <a:rect l="0" t="0" r="0" b="0"/>
              <a:pathLst>
                <a:path w="1003200" h="294500" stroke="0">
                  <a:moveTo>
                    <a:pt x="0" y="0"/>
                  </a:moveTo>
                  <a:lnTo>
                    <a:pt x="1003200" y="0"/>
                  </a:lnTo>
                  <a:lnTo>
                    <a:pt x="1003200" y="294500"/>
                  </a:lnTo>
                  <a:lnTo>
                    <a:pt x="0" y="294500"/>
                  </a:lnTo>
                  <a:lnTo>
                    <a:pt x="0" y="0"/>
                  </a:lnTo>
                  <a:close/>
                </a:path>
                <a:path w="1003200" h="294500" fill="none">
                  <a:moveTo>
                    <a:pt x="0" y="294500"/>
                  </a:moveTo>
                  <a:lnTo>
                    <a:pt x="1003200" y="294500"/>
                  </a:lnTo>
                </a:path>
              </a:pathLst>
            </a:custGeom>
            <a:noFill/>
            <a:ln w="15200" cap="flat">
              <a:solidFill>
                <a:srgbClr val="34AB52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6" name="Mark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4601" y="4126151"/>
              <a:ext cx="209432" cy="209431"/>
            </a:xfrm>
            <a:prstGeom prst="rect">
              <a:avLst/>
            </a:prstGeom>
          </p:spPr>
        </p:pic>
        <p:sp>
          <p:nvSpPr>
            <p:cNvPr id="47" name="Text 438"/>
            <p:cNvSpPr txBox="1"/>
            <p:nvPr/>
          </p:nvSpPr>
          <p:spPr>
            <a:xfrm>
              <a:off x="4390930" y="4168710"/>
              <a:ext cx="608000" cy="197600"/>
            </a:xfrm>
            <a:prstGeom prst="rect">
              <a:avLst/>
            </a:prstGeom>
            <a:noFill/>
          </p:spPr>
          <p:txBody>
            <a:bodyPr wrap="none" lIns="0" tIns="0" rIns="0" bIns="11000" rtlCol="0" anchor="ctr"/>
            <a:lstStyle/>
            <a:p>
              <a:pPr algn="ctr"/>
              <a:r>
                <a:rPr sz="2000" b="1" dirty="0" err="1">
                  <a:solidFill>
                    <a:srgbClr val="454545"/>
                  </a:solidFill>
                  <a:latin typeface="微软雅黑"/>
                </a:rPr>
                <a:t>算法流程</a:t>
              </a:r>
              <a:endParaRPr sz="2000" b="1" dirty="0">
                <a:solidFill>
                  <a:srgbClr val="454545"/>
                </a:solidFill>
                <a:latin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50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遗传算法的基本思想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727350" y="524659"/>
            <a:ext cx="2128327" cy="659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60509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3" name="Group 1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43" name="Group 23"/>
          <p:cNvGraphicFramePr>
            <a:graphicFrameLocks noGrp="1"/>
          </p:cNvGraphicFramePr>
          <p:nvPr/>
        </p:nvGraphicFramePr>
        <p:xfrm>
          <a:off x="0" y="0"/>
          <a:ext cx="277249" cy="517724"/>
        </p:xfrm>
        <a:graphic>
          <a:graphicData uri="http://schemas.openxmlformats.org/drawingml/2006/table">
            <a:tbl>
              <a:tblPr/>
              <a:tblGrid>
                <a:gridCol w="27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121693" marR="121693" marT="45502" marB="4550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2908652" y="30044"/>
            <a:ext cx="5242992" cy="142668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zh-CN" altLang="en-US" dirty="0">
                <a:latin typeface="Times New Roman" pitchFamily="18" charset="0"/>
                <a:ea typeface="黑体" pitchFamily="49" charset="-122"/>
              </a:rPr>
              <a:t>生物进化论的基本思想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-55816"/>
            <a:ext cx="3599531" cy="6384417"/>
            <a:chOff x="3260338" y="597325"/>
            <a:chExt cx="3600000" cy="6384417"/>
          </a:xfrm>
        </p:grpSpPr>
        <p:sp>
          <p:nvSpPr>
            <p:cNvPr id="8" name="直角三角形 7"/>
            <p:cNvSpPr>
              <a:spLocks noChangeAspect="1"/>
            </p:cNvSpPr>
            <p:nvPr userDrawn="1"/>
          </p:nvSpPr>
          <p:spPr>
            <a:xfrm rot="10800000" flipH="1">
              <a:off x="3260338" y="597325"/>
              <a:ext cx="3060000" cy="5068950"/>
            </a:xfrm>
            <a:prstGeom prst="rtTriangle">
              <a:avLst/>
            </a:prstGeom>
            <a:gradFill flip="none" rotWithShape="1">
              <a:gsLst>
                <a:gs pos="0">
                  <a:srgbClr val="4EC17B">
                    <a:alpha val="0"/>
                  </a:srgb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>
              <a:spLocks noChangeAspect="1"/>
            </p:cNvSpPr>
            <p:nvPr userDrawn="1"/>
          </p:nvSpPr>
          <p:spPr>
            <a:xfrm rot="10800000" flipH="1">
              <a:off x="3260338" y="1018267"/>
              <a:ext cx="3600000" cy="5963475"/>
            </a:xfrm>
            <a:prstGeom prst="rtTriangle">
              <a:avLst/>
            </a:prstGeom>
            <a:gradFill flip="none" rotWithShape="1">
              <a:gsLst>
                <a:gs pos="25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rgbClr val="4EC17B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092" y="6356356"/>
            <a:ext cx="2742843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pPr eaLnBrk="1" hangingPunct="1"/>
            <a:fld id="{6188E649-F257-43CE-8308-30DF024230CC}" type="slidenum">
              <a:rPr lang="ja-JP" altLang="en-US" sz="1800" smtClean="0">
                <a:solidFill>
                  <a:srgbClr val="A50021"/>
                </a:solidFill>
                <a:latin typeface="Arial" charset="0"/>
                <a:ea typeface="MS PGothic" pitchFamily="34" charset="-128"/>
              </a:rPr>
              <a:pPr eaLnBrk="1" hangingPunct="1"/>
              <a:t>9</a:t>
            </a:fld>
            <a:endParaRPr lang="en-US" altLang="ja-JP" sz="1800">
              <a:solidFill>
                <a:srgbClr val="A50021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599532" y="1828900"/>
            <a:ext cx="5257115" cy="61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zh-CN" altLang="en-US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Times New Roman" pitchFamily="18" charset="0"/>
                <a:ea typeface="黑体" pitchFamily="49" charset="-122"/>
                <a:cs typeface="+mj-cs"/>
              </a:rPr>
              <a:t>物竞天择，适者生存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894528" y="2749865"/>
            <a:ext cx="5257115" cy="61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zh-CN" altLang="en-US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Times New Roman" pitchFamily="18" charset="0"/>
                <a:ea typeface="黑体" pitchFamily="49" charset="-122"/>
                <a:cs typeface="+mj-cs"/>
              </a:rPr>
              <a:t>主要步骤：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599532" y="3620722"/>
            <a:ext cx="5257115" cy="61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zh-CN" altLang="en-US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Times New Roman" pitchFamily="18" charset="0"/>
                <a:ea typeface="黑体" pitchFamily="49" charset="-122"/>
                <a:cs typeface="+mj-cs"/>
              </a:rPr>
              <a:t>过度繁衍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599532" y="4196683"/>
            <a:ext cx="5257115" cy="61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zh-CN" altLang="en-US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Times New Roman" pitchFamily="18" charset="0"/>
                <a:ea typeface="黑体" pitchFamily="49" charset="-122"/>
                <a:cs typeface="+mj-cs"/>
              </a:rPr>
              <a:t>生存竞争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599532" y="5362436"/>
            <a:ext cx="5257115" cy="61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zh-CN" altLang="en-US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Times New Roman" pitchFamily="18" charset="0"/>
                <a:ea typeface="黑体" pitchFamily="49" charset="-122"/>
                <a:cs typeface="+mj-cs"/>
              </a:rPr>
              <a:t>适者生存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3599532" y="4743617"/>
            <a:ext cx="5257115" cy="618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zh-CN" altLang="en-US" sz="3200" dirty="0">
                <a:gradFill flip="none" rotWithShape="1">
                  <a:gsLst>
                    <a:gs pos="0">
                      <a:srgbClr val="159598"/>
                    </a:gs>
                    <a:gs pos="50000">
                      <a:srgbClr val="159598"/>
                    </a:gs>
                    <a:gs pos="100000">
                      <a:srgbClr val="5EC86C"/>
                    </a:gs>
                  </a:gsLst>
                  <a:lin ang="0" scaled="1"/>
                  <a:tileRect/>
                </a:gradFill>
                <a:latin typeface="Times New Roman" pitchFamily="18" charset="0"/>
                <a:ea typeface="黑体" pitchFamily="49" charset="-122"/>
                <a:cs typeface="+mj-cs"/>
              </a:rPr>
              <a:t>基因突变</a:t>
            </a:r>
          </a:p>
        </p:txBody>
      </p:sp>
    </p:spTree>
    <p:extLst>
      <p:ext uri="{BB962C8B-B14F-4D97-AF65-F5344CB8AC3E}">
        <p14:creationId xmlns:p14="http://schemas.microsoft.com/office/powerpoint/2010/main" val="6347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utoUpdateAnimBg="0"/>
      <p:bldP spid="15" grpId="0" build="p" autoUpdateAnimBg="0"/>
      <p:bldP spid="16" grpId="0" build="p" autoUpdateAnimBg="0"/>
      <p:bldP spid="17" grpId="0" build="p" autoUpdateAnimBg="0"/>
      <p:bldP spid="18" grpId="0" build="p" autoUpdateAnimBg="0"/>
      <p:bldP spid="19" grpId="0" build="p" autoUpdateAnimBg="0"/>
    </p:bldLst>
  </p:timing>
</p:sld>
</file>

<file path=ppt/theme/theme1.xml><?xml version="1.0" encoding="utf-8"?>
<a:theme xmlns:a="http://schemas.openxmlformats.org/drawingml/2006/main" name="栩栩如生的三维视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36673</TotalTime>
  <Words>3129</Words>
  <Application>Microsoft Office PowerPoint</Application>
  <PresentationFormat>自定义</PresentationFormat>
  <Paragraphs>512</Paragraphs>
  <Slides>55</Slides>
  <Notes>16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55</vt:i4>
      </vt:variant>
    </vt:vector>
  </HeadingPairs>
  <TitlesOfParts>
    <vt:vector size="72" baseType="lpstr">
      <vt:lpstr>Menlo</vt:lpstr>
      <vt:lpstr>Microsoft YaHei UI</vt:lpstr>
      <vt:lpstr>Microsoft YaHei UI Light</vt:lpstr>
      <vt:lpstr>隶书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栩栩如生的三维视觉</vt:lpstr>
      <vt:lpstr>位图图像</vt:lpstr>
      <vt:lpstr>SmartDraw</vt:lpstr>
      <vt:lpstr>Equation.3</vt:lpstr>
      <vt:lpstr>公式</vt:lpstr>
      <vt:lpstr>Microsoft 公式 3.0</vt:lpstr>
      <vt:lpstr>群智能算法           之遗传算法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6.2.10  遗传算法的应用</vt:lpstr>
      <vt:lpstr>6.2.10  遗传算法的应用</vt:lpstr>
      <vt:lpstr>6.2.10  遗传算法的应用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感谢您的关注，欢迎批评指导！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漫话人工智能</dc:title>
  <dc:creator>jian yu</dc:creator>
  <cp:lastModifiedBy>330921640@qq.com</cp:lastModifiedBy>
  <cp:revision>313</cp:revision>
  <dcterms:created xsi:type="dcterms:W3CDTF">2016-04-20T12:46:03Z</dcterms:created>
  <dcterms:modified xsi:type="dcterms:W3CDTF">2023-08-16T03:18:05Z</dcterms:modified>
</cp:coreProperties>
</file>